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64" r:id="rId6"/>
    <p:sldId id="25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64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DD00E2-2B72-413D-9C97-E9CFFB04F6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962" y="1151239"/>
            <a:ext cx="8486274" cy="2387600"/>
          </a:xfrm>
        </p:spPr>
        <p:txBody>
          <a:bodyPr anchor="b">
            <a:normAutofit/>
          </a:bodyPr>
          <a:lstStyle>
            <a:lvl1pPr algn="ctr">
              <a:defRPr sz="7200" b="1">
                <a:solidFill>
                  <a:schemeClr val="accent3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573938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46E5F3-3158-4204-897D-D4E304C4C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41E8D2-77B5-4806-B4F8-554C003F93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64F015-51B6-4C36-869C-D0B28A200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94B6-4463-4457-9BBD-602AB4E6F6CC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70C9DB-636C-4FCF-8A87-C83B5EBB2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7EB7FD3-2C80-44FB-B787-C3F38D36F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6E21-A481-42E7-A8C0-A97B434FA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626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7DE9D05-647E-4A83-A950-10C871CA50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7F6B96E-FD80-467B-8F62-A256DC929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591339-79DA-4CA1-B801-FF0ADFC9F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94B6-4463-4457-9BBD-602AB4E6F6CC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8F9850-12D7-4E1E-A550-4DBB78F18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E245DD-5880-4284-9222-F07E9B67E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6E21-A481-42E7-A8C0-A97B434FA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76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FAE768C-7299-4F1A-91BA-D355FDB143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7654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AA647E-C01D-4540-9156-BE80C5909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320" y="18255"/>
            <a:ext cx="9631680" cy="1325563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9FA5A5-A9DB-472E-B8A1-986FA4892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DB1090-1E2F-4E63-814D-255EE5743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94B6-4463-4457-9BBD-602AB4E6F6CC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493CB0-0527-4760-8F72-2EC714C37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8967D9-EE2F-4C40-B954-5D362A65F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6E21-A481-42E7-A8C0-A97B434FA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336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CB5C37-4CDE-4988-AB92-469ECA059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710E65-E73A-42E4-814C-E61E6B2EEE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D21F2E-5B1C-4A67-AF5B-5E19DCB14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94B6-4463-4457-9BBD-602AB4E6F6CC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DE35E9-2FB4-457E-A995-8E5645802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807923-AEFF-49D7-A28B-5D474677E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6E21-A481-42E7-A8C0-A97B434FA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763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36F07D-7599-46C5-A686-1082C8AA3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6304D4-25A5-4AF9-BA1D-3D867E7DF5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8E1685A-6A9B-43CB-82AD-D312A77805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D1DB291-27DC-4D0E-9916-C779EE52C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94B6-4463-4457-9BBD-602AB4E6F6CC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280B5A0-5F92-41CA-9EA4-D360A6D91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7EAC627-6A81-49AD-A16A-ACDEE4259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6E21-A481-42E7-A8C0-A97B434FA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049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9C3846-F84B-4188-BD60-8D1216A0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71697F6-8BA6-417C-A847-A468F8F0F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3A12AA6-374B-4F8A-9D05-CDD4D64B25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03D0C50-AB5F-4FF7-8403-5A5D12DB58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A177FD1-0FA4-49A0-83DA-52EA6F3C73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E2EF3EA-6569-4A3C-BF46-52AA09988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94B6-4463-4457-9BBD-602AB4E6F6CC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1A04087-3B24-49A2-9071-728A5FF4D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0CC7F34-9A90-4F3B-88AA-8372A2927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6E21-A481-42E7-A8C0-A97B434FA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52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C1EE34-0169-4472-94E3-9AEAC8C15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0A929E6-629A-4EC6-A4ED-2219E5E7D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94B6-4463-4457-9BBD-602AB4E6F6CC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619146F-35E5-490A-943B-984D557A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3DC8A25-EDB6-4367-8237-283C8CBDC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6E21-A481-42E7-A8C0-A97B434FA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6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9DB13AB-A8E4-436C-9F90-3EE98BC4E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94B6-4463-4457-9BBD-602AB4E6F6CC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644D88C-FEE1-4A18-9470-81CB3BB9B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C01BC5E-8BAF-4540-9B33-1020B15F6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6E21-A481-42E7-A8C0-A97B434FA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240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51E4CC-01B6-43F4-8201-846483908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2522EC-8CAE-4D34-BBBD-ED1B044A8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C147889-2947-419A-A38F-D33FC710C8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081FB5B-DA16-4391-8127-E87531843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94B6-4463-4457-9BBD-602AB4E6F6CC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EA7A299-7BF1-452B-84DC-F80425DF4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FD87E10-BA3B-4CCF-A074-85B5E107E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6E21-A481-42E7-A8C0-A97B434FA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636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E25303-BFFE-4B18-8312-7E9C27D89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417C2DA-79FD-402F-AAF0-A005FB2909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7EFBB4F-9324-4CFA-B1FC-E1832E870E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0D67EC4-0194-4F9E-8DC9-274B34A2D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94B6-4463-4457-9BBD-602AB4E6F6CC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1C13F41-9FB6-4B06-9847-190659DFA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DB7B3F-897E-4B83-874E-D58F55302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6E21-A481-42E7-A8C0-A97B434FA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682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presentation-creation.ru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14B40B-64FF-44D6-8668-4A12FB5C5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C4D2EA9-63AC-4BDA-9032-B757DA486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1E3216-483C-42D8-B264-E846117ADE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E94B6-4463-4457-9BBD-602AB4E6F6CC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4F8CF5-B509-4E80-BD9C-832D7CD43D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91B807-AAEB-4757-A2FA-77DF233899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06E21-A481-42E7-A8C0-A97B434FA142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3"/>
            <a:extLst>
              <a:ext uri="{FF2B5EF4-FFF2-40B4-BE49-F238E27FC236}">
                <a16:creationId xmlns:a16="http://schemas.microsoft.com/office/drawing/2014/main" id="{4FF5BD48-17B8-4D0B-B900-3A8C7D2843BF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752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avdpu.dn.ua/index.php/kafedra-ukrainskoi-movy-ta-literatury/sklad-kafedri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dpu.edu.ua:9090/moodle/course/view.php?id=201" TargetMode="External"/><Relationship Id="rId4" Type="http://schemas.openxmlformats.org/officeDocument/2006/relationships/hyperlink" Target="mailto:olgabelichenko64@ukr.net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7330AC-0C5F-4BFA-9332-3D58CA58B6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2634" y="359401"/>
            <a:ext cx="8486274" cy="2387600"/>
          </a:xfrm>
        </p:spPr>
        <p:txBody>
          <a:bodyPr/>
          <a:lstStyle/>
          <a:p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Теорія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літератури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845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5F7584C6-5F16-41C4-96BB-60DDF7807D5E}"/>
              </a:ext>
            </a:extLst>
          </p:cNvPr>
          <p:cNvSpPr txBox="1"/>
          <p:nvPr/>
        </p:nvSpPr>
        <p:spPr>
          <a:xfrm>
            <a:off x="3535680" y="1792224"/>
            <a:ext cx="52059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>
                <a:latin typeface="Comic Sans MS" panose="030F0702030302020204" pitchFamily="66" charset="0"/>
              </a:rPr>
              <a:t>Теорія літератури</a:t>
            </a:r>
            <a:endParaRPr lang="ru-RU" sz="4400" dirty="0"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3E2696-2A26-4835-82EC-B22FDC1EC187}"/>
              </a:ext>
            </a:extLst>
          </p:cNvPr>
          <p:cNvSpPr txBox="1"/>
          <p:nvPr/>
        </p:nvSpPr>
        <p:spPr>
          <a:xfrm>
            <a:off x="408432" y="2999232"/>
            <a:ext cx="10838688" cy="2123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 err="1">
                <a:latin typeface="Comic Sans MS" panose="030F0702030302020204" pitchFamily="66" charset="0"/>
              </a:rPr>
              <a:t>Філологічний</a:t>
            </a:r>
            <a:r>
              <a:rPr lang="ru-RU" dirty="0">
                <a:latin typeface="Comic Sans MS" panose="030F0702030302020204" pitchFamily="66" charset="0"/>
              </a:rPr>
              <a:t> факультет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Comic Sans MS" panose="030F0702030302020204" pitchFamily="66" charset="0"/>
              </a:rPr>
              <a:t>Кафедра </a:t>
            </a:r>
            <a:r>
              <a:rPr lang="ru-RU" dirty="0" err="1">
                <a:latin typeface="Comic Sans MS" panose="030F0702030302020204" pitchFamily="66" charset="0"/>
              </a:rPr>
              <a:t>української</a:t>
            </a:r>
            <a:r>
              <a:rPr lang="ru-RU" dirty="0">
                <a:latin typeface="Comic Sans MS" panose="030F0702030302020204" pitchFamily="66" charset="0"/>
              </a:rPr>
              <a:t> </a:t>
            </a:r>
            <a:r>
              <a:rPr lang="ru-RU" dirty="0" err="1">
                <a:latin typeface="Comic Sans MS" panose="030F0702030302020204" pitchFamily="66" charset="0"/>
              </a:rPr>
              <a:t>мови</a:t>
            </a:r>
            <a:r>
              <a:rPr lang="ru-RU" dirty="0">
                <a:latin typeface="Comic Sans MS" panose="030F0702030302020204" pitchFamily="66" charset="0"/>
              </a:rPr>
              <a:t> та </a:t>
            </a:r>
            <a:r>
              <a:rPr lang="ru-RU" dirty="0" err="1">
                <a:latin typeface="Comic Sans MS" panose="030F0702030302020204" pitchFamily="66" charset="0"/>
              </a:rPr>
              <a:t>літератури</a:t>
            </a:r>
            <a:endParaRPr lang="ru-RU" dirty="0">
              <a:latin typeface="Comic Sans MS" panose="030F0702030302020204" pitchFamily="66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Comic Sans MS" panose="030F0702030302020204" pitchFamily="66" charset="0"/>
              </a:rPr>
              <a:t>014 </a:t>
            </a:r>
            <a:r>
              <a:rPr lang="ru-RU" dirty="0" err="1">
                <a:latin typeface="Comic Sans MS" panose="030F0702030302020204" pitchFamily="66" charset="0"/>
              </a:rPr>
              <a:t>Середня</a:t>
            </a:r>
            <a:r>
              <a:rPr lang="ru-RU" dirty="0">
                <a:latin typeface="Comic Sans MS" panose="030F0702030302020204" pitchFamily="66" charset="0"/>
              </a:rPr>
              <a:t> </a:t>
            </a:r>
            <a:r>
              <a:rPr lang="ru-RU" dirty="0" err="1">
                <a:latin typeface="Comic Sans MS" panose="030F0702030302020204" pitchFamily="66" charset="0"/>
              </a:rPr>
              <a:t>освіта</a:t>
            </a:r>
            <a:r>
              <a:rPr lang="ru-RU" dirty="0">
                <a:latin typeface="Comic Sans MS" panose="030F0702030302020204" pitchFamily="66" charset="0"/>
              </a:rPr>
              <a:t> (</a:t>
            </a:r>
            <a:r>
              <a:rPr lang="ru-RU" dirty="0" err="1">
                <a:latin typeface="Comic Sans MS" panose="030F0702030302020204" pitchFamily="66" charset="0"/>
              </a:rPr>
              <a:t>Українська</a:t>
            </a:r>
            <a:r>
              <a:rPr lang="ru-RU" dirty="0">
                <a:latin typeface="Comic Sans MS" panose="030F0702030302020204" pitchFamily="66" charset="0"/>
              </a:rPr>
              <a:t> </a:t>
            </a:r>
            <a:r>
              <a:rPr lang="ru-RU" dirty="0" err="1">
                <a:latin typeface="Comic Sans MS" panose="030F0702030302020204" pitchFamily="66" charset="0"/>
              </a:rPr>
              <a:t>мова</a:t>
            </a:r>
            <a:r>
              <a:rPr lang="ru-RU" dirty="0">
                <a:latin typeface="Comic Sans MS" panose="030F0702030302020204" pitchFamily="66" charset="0"/>
              </a:rPr>
              <a:t> і </a:t>
            </a:r>
            <a:r>
              <a:rPr lang="ru-RU" dirty="0" err="1">
                <a:latin typeface="Comic Sans MS" panose="030F0702030302020204" pitchFamily="66" charset="0"/>
              </a:rPr>
              <a:t>література</a:t>
            </a:r>
            <a:r>
              <a:rPr lang="ru-RU" dirty="0">
                <a:latin typeface="Comic Sans MS" panose="030F0702030302020204" pitchFamily="66" charset="0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Comic Sans MS" panose="030F0702030302020204" pitchFamily="66" charset="0"/>
              </a:rPr>
              <a:t>ОП «</a:t>
            </a:r>
            <a:r>
              <a:rPr lang="ru-RU" dirty="0" err="1">
                <a:latin typeface="Comic Sans MS" panose="030F0702030302020204" pitchFamily="66" charset="0"/>
              </a:rPr>
              <a:t>Середня</a:t>
            </a:r>
            <a:r>
              <a:rPr lang="ru-RU" dirty="0">
                <a:latin typeface="Comic Sans MS" panose="030F0702030302020204" pitchFamily="66" charset="0"/>
              </a:rPr>
              <a:t> </a:t>
            </a:r>
            <a:r>
              <a:rPr lang="ru-RU" dirty="0" err="1">
                <a:latin typeface="Comic Sans MS" panose="030F0702030302020204" pitchFamily="66" charset="0"/>
              </a:rPr>
              <a:t>освіта</a:t>
            </a:r>
            <a:r>
              <a:rPr lang="ru-RU" dirty="0">
                <a:latin typeface="Comic Sans MS" panose="030F0702030302020204" pitchFamily="66" charset="0"/>
              </a:rPr>
              <a:t> (</a:t>
            </a:r>
            <a:r>
              <a:rPr lang="ru-RU" dirty="0" err="1">
                <a:latin typeface="Comic Sans MS" panose="030F0702030302020204" pitchFamily="66" charset="0"/>
              </a:rPr>
              <a:t>Українська</a:t>
            </a:r>
            <a:r>
              <a:rPr lang="ru-RU" dirty="0">
                <a:latin typeface="Comic Sans MS" panose="030F0702030302020204" pitchFamily="66" charset="0"/>
              </a:rPr>
              <a:t> </a:t>
            </a:r>
            <a:r>
              <a:rPr lang="ru-RU" dirty="0" err="1">
                <a:latin typeface="Comic Sans MS" panose="030F0702030302020204" pitchFamily="66" charset="0"/>
              </a:rPr>
              <a:t>мова</a:t>
            </a:r>
            <a:r>
              <a:rPr lang="ru-RU" dirty="0">
                <a:latin typeface="Comic Sans MS" panose="030F0702030302020204" pitchFamily="66" charset="0"/>
              </a:rPr>
              <a:t> і </a:t>
            </a:r>
            <a:r>
              <a:rPr lang="ru-RU" dirty="0" err="1">
                <a:latin typeface="Comic Sans MS" panose="030F0702030302020204" pitchFamily="66" charset="0"/>
              </a:rPr>
              <a:t>література</a:t>
            </a:r>
            <a:r>
              <a:rPr lang="ru-RU" dirty="0">
                <a:latin typeface="Comic Sans MS" panose="030F0702030302020204" pitchFamily="66" charset="0"/>
              </a:rPr>
              <a:t>)». «</a:t>
            </a:r>
            <a:r>
              <a:rPr lang="ru-RU" dirty="0" err="1">
                <a:latin typeface="Comic Sans MS" panose="030F0702030302020204" pitchFamily="66" charset="0"/>
              </a:rPr>
              <a:t>Середня</a:t>
            </a:r>
            <a:r>
              <a:rPr lang="ru-RU" dirty="0">
                <a:latin typeface="Comic Sans MS" panose="030F0702030302020204" pitchFamily="66" charset="0"/>
              </a:rPr>
              <a:t> </a:t>
            </a:r>
            <a:r>
              <a:rPr lang="ru-RU" dirty="0" err="1">
                <a:latin typeface="Comic Sans MS" panose="030F0702030302020204" pitchFamily="66" charset="0"/>
              </a:rPr>
              <a:t>освіта</a:t>
            </a:r>
            <a:r>
              <a:rPr lang="ru-RU" dirty="0">
                <a:latin typeface="Comic Sans MS" panose="030F0702030302020204" pitchFamily="66" charset="0"/>
              </a:rPr>
              <a:t> (</a:t>
            </a:r>
            <a:r>
              <a:rPr lang="ru-RU" dirty="0" err="1">
                <a:latin typeface="Comic Sans MS" panose="030F0702030302020204" pitchFamily="66" charset="0"/>
              </a:rPr>
              <a:t>Українська</a:t>
            </a:r>
            <a:r>
              <a:rPr lang="ru-RU" dirty="0">
                <a:latin typeface="Comic Sans MS" panose="030F0702030302020204" pitchFamily="66" charset="0"/>
              </a:rPr>
              <a:t> </a:t>
            </a:r>
            <a:r>
              <a:rPr lang="ru-RU" dirty="0" err="1">
                <a:latin typeface="Comic Sans MS" panose="030F0702030302020204" pitchFamily="66" charset="0"/>
              </a:rPr>
              <a:t>мова</a:t>
            </a:r>
            <a:r>
              <a:rPr lang="ru-RU" dirty="0">
                <a:latin typeface="Comic Sans MS" panose="030F0702030302020204" pitchFamily="66" charset="0"/>
              </a:rPr>
              <a:t> і </a:t>
            </a:r>
            <a:r>
              <a:rPr lang="ru-RU" dirty="0" err="1">
                <a:latin typeface="Comic Sans MS" panose="030F0702030302020204" pitchFamily="66" charset="0"/>
              </a:rPr>
              <a:t>література</a:t>
            </a:r>
            <a:r>
              <a:rPr lang="ru-RU" dirty="0">
                <a:latin typeface="Comic Sans MS" panose="030F0702030302020204" pitchFamily="66" charset="0"/>
              </a:rPr>
              <a:t>)». </a:t>
            </a:r>
            <a:r>
              <a:rPr lang="ru-RU" dirty="0" err="1">
                <a:latin typeface="Comic Sans MS" panose="030F0702030302020204" pitchFamily="66" charset="0"/>
              </a:rPr>
              <a:t>Середня</a:t>
            </a:r>
            <a:r>
              <a:rPr lang="ru-RU" dirty="0">
                <a:latin typeface="Comic Sans MS" panose="030F0702030302020204" pitchFamily="66" charset="0"/>
              </a:rPr>
              <a:t> </a:t>
            </a:r>
            <a:r>
              <a:rPr lang="ru-RU" dirty="0" err="1">
                <a:latin typeface="Comic Sans MS" panose="030F0702030302020204" pitchFamily="66" charset="0"/>
              </a:rPr>
              <a:t>освіта</a:t>
            </a:r>
            <a:r>
              <a:rPr lang="ru-RU" dirty="0">
                <a:latin typeface="Comic Sans MS" panose="030F0702030302020204" pitchFamily="66" charset="0"/>
              </a:rPr>
              <a:t> ( </a:t>
            </a:r>
            <a:r>
              <a:rPr lang="ru-RU" dirty="0" err="1">
                <a:latin typeface="Comic Sans MS" panose="030F0702030302020204" pitchFamily="66" charset="0"/>
              </a:rPr>
              <a:t>мова</a:t>
            </a:r>
            <a:r>
              <a:rPr lang="ru-RU" dirty="0">
                <a:latin typeface="Comic Sans MS" panose="030F0702030302020204" pitchFamily="66" charset="0"/>
              </a:rPr>
              <a:t> і </a:t>
            </a:r>
            <a:r>
              <a:rPr lang="ru-RU" dirty="0" err="1">
                <a:latin typeface="Comic Sans MS" panose="030F0702030302020204" pitchFamily="66" charset="0"/>
              </a:rPr>
              <a:t>література</a:t>
            </a:r>
            <a:r>
              <a:rPr lang="ru-RU" dirty="0">
                <a:latin typeface="Comic Sans MS" panose="030F0702030302020204" pitchFamily="66" charset="0"/>
              </a:rPr>
              <a:t> ( </a:t>
            </a:r>
            <a:r>
              <a:rPr lang="ru-RU" dirty="0" err="1">
                <a:latin typeface="Comic Sans MS" panose="030F0702030302020204" pitchFamily="66" charset="0"/>
              </a:rPr>
              <a:t>англійська</a:t>
            </a:r>
            <a:r>
              <a:rPr lang="ru-RU" dirty="0">
                <a:latin typeface="Comic Sans MS" panose="030F0702030302020204" pitchFamily="66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74007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5D0AECE-46EA-46E2-A2A2-BBD6609565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" y="2019300"/>
            <a:ext cx="19050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84B3983-487A-4047-A2E4-45700003B9CD}"/>
              </a:ext>
            </a:extLst>
          </p:cNvPr>
          <p:cNvSpPr txBox="1"/>
          <p:nvPr/>
        </p:nvSpPr>
        <p:spPr>
          <a:xfrm>
            <a:off x="4194048" y="2206752"/>
            <a:ext cx="7046976" cy="37858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 err="1">
                <a:latin typeface="Comic Sans MS" panose="030F0702030302020204" pitchFamily="66" charset="0"/>
              </a:rPr>
              <a:t>Біличенко</a:t>
            </a:r>
            <a:r>
              <a:rPr lang="ru-RU" dirty="0">
                <a:latin typeface="Comic Sans MS" panose="030F0702030302020204" pitchFamily="66" charset="0"/>
              </a:rPr>
              <a:t> Ольга </a:t>
            </a:r>
            <a:r>
              <a:rPr lang="ru-RU" dirty="0" err="1">
                <a:latin typeface="Comic Sans MS" panose="030F0702030302020204" pitchFamily="66" charset="0"/>
              </a:rPr>
              <a:t>Леонідівна</a:t>
            </a:r>
            <a:r>
              <a:rPr lang="ru-RU" dirty="0">
                <a:latin typeface="Comic Sans MS" panose="030F0702030302020204" pitchFamily="66" charset="0"/>
              </a:rPr>
              <a:t>, доктор наук </a:t>
            </a:r>
            <a:r>
              <a:rPr lang="ru-RU" dirty="0" err="1">
                <a:latin typeface="Comic Sans MS" panose="030F0702030302020204" pitchFamily="66" charset="0"/>
              </a:rPr>
              <a:t>із</a:t>
            </a:r>
            <a:r>
              <a:rPr lang="ru-RU" dirty="0">
                <a:latin typeface="Comic Sans MS" panose="030F0702030302020204" pitchFamily="66" charset="0"/>
              </a:rPr>
              <a:t> </a:t>
            </a:r>
            <a:r>
              <a:rPr lang="ru-RU" dirty="0" err="1">
                <a:latin typeface="Comic Sans MS" panose="030F0702030302020204" pitchFamily="66" charset="0"/>
              </a:rPr>
              <a:t>соціальних</a:t>
            </a:r>
            <a:r>
              <a:rPr lang="ru-RU" dirty="0">
                <a:latin typeface="Comic Sans MS" panose="030F0702030302020204" pitchFamily="66" charset="0"/>
              </a:rPr>
              <a:t> </a:t>
            </a:r>
            <a:r>
              <a:rPr lang="ru-RU" dirty="0" err="1">
                <a:latin typeface="Comic Sans MS" panose="030F0702030302020204" pitchFamily="66" charset="0"/>
              </a:rPr>
              <a:t>комунікацій</a:t>
            </a:r>
            <a:r>
              <a:rPr lang="ru-RU" dirty="0">
                <a:latin typeface="Comic Sans MS" panose="030F0702030302020204" pitchFamily="66" charset="0"/>
              </a:rPr>
              <a:t>, </a:t>
            </a:r>
            <a:r>
              <a:rPr lang="ru-RU" dirty="0" err="1">
                <a:latin typeface="Comic Sans MS" panose="030F0702030302020204" pitchFamily="66" charset="0"/>
              </a:rPr>
              <a:t>професор</a:t>
            </a:r>
            <a:endParaRPr lang="ru-RU" dirty="0">
              <a:latin typeface="Comic Sans MS" panose="030F0702030302020204" pitchFamily="66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 err="1">
                <a:latin typeface="Comic Sans MS" panose="030F0702030302020204" pitchFamily="66" charset="0"/>
              </a:rPr>
              <a:t>Посилання</a:t>
            </a:r>
            <a:r>
              <a:rPr lang="ru-RU" dirty="0">
                <a:latin typeface="Comic Sans MS" panose="030F0702030302020204" pitchFamily="66" charset="0"/>
              </a:rPr>
              <a:t> на </a:t>
            </a:r>
            <a:r>
              <a:rPr lang="ru-RU" dirty="0" err="1">
                <a:latin typeface="Comic Sans MS" panose="030F0702030302020204" pitchFamily="66" charset="0"/>
              </a:rPr>
              <a:t>сторінку</a:t>
            </a:r>
            <a:r>
              <a:rPr lang="ru-RU" dirty="0">
                <a:latin typeface="Comic Sans MS" panose="030F0702030302020204" pitchFamily="66" charset="0"/>
              </a:rPr>
              <a:t> </a:t>
            </a:r>
            <a:r>
              <a:rPr lang="ru-RU" dirty="0" err="1">
                <a:latin typeface="Comic Sans MS" panose="030F0702030302020204" pitchFamily="66" charset="0"/>
              </a:rPr>
              <a:t>кафедри</a:t>
            </a:r>
            <a:r>
              <a:rPr lang="ru-RU" dirty="0">
                <a:latin typeface="Comic Sans MS" panose="030F0702030302020204" pitchFamily="66" charset="0"/>
              </a:rPr>
              <a:t> з </a:t>
            </a:r>
            <a:r>
              <a:rPr lang="ru-RU" dirty="0" err="1">
                <a:latin typeface="Comic Sans MS" panose="030F0702030302020204" pitchFamily="66" charset="0"/>
              </a:rPr>
              <a:t>інформацією</a:t>
            </a:r>
            <a:r>
              <a:rPr lang="ru-RU" dirty="0">
                <a:latin typeface="Comic Sans MS" panose="030F0702030302020204" pitchFamily="66" charset="0"/>
              </a:rPr>
              <a:t> про </a:t>
            </a:r>
            <a:r>
              <a:rPr lang="ru-RU" dirty="0" err="1">
                <a:latin typeface="Comic Sans MS" panose="030F0702030302020204" pitchFamily="66" charset="0"/>
              </a:rPr>
              <a:t>викладача</a:t>
            </a:r>
            <a:r>
              <a:rPr lang="ru-RU" dirty="0">
                <a:latin typeface="Comic Sans MS" panose="030F0702030302020204" pitchFamily="66" charset="0"/>
              </a:rPr>
              <a:t>: </a:t>
            </a:r>
            <a:r>
              <a:rPr lang="en-US" dirty="0">
                <a:latin typeface="Comic Sans MS" panose="030F0702030302020204" pitchFamily="66" charset="0"/>
                <a:hlinkClick r:id="rId3"/>
              </a:rPr>
              <a:t>http://www.slavdpu.dn.ua/index.php/kafedra-ukrainskoi-movy-ta-literatury/sklad-kafedri</a:t>
            </a:r>
            <a:endParaRPr lang="uk-UA" dirty="0">
              <a:latin typeface="Comic Sans MS" panose="030F0702030302020204" pitchFamily="66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Comic Sans MS" panose="030F0702030302020204" pitchFamily="66" charset="0"/>
              </a:rPr>
              <a:t>E-mail: </a:t>
            </a:r>
            <a:r>
              <a:rPr lang="en-US" dirty="0">
                <a:latin typeface="Comic Sans MS" panose="030F0702030302020204" pitchFamily="66" charset="0"/>
                <a:hlinkClick r:id="rId4"/>
              </a:rPr>
              <a:t>olgabelichenko64@ukr.net</a:t>
            </a:r>
            <a:endParaRPr lang="uk-UA" dirty="0">
              <a:latin typeface="Comic Sans MS" panose="030F0702030302020204" pitchFamily="66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 err="1">
                <a:latin typeface="Comic Sans MS" panose="030F0702030302020204" pitchFamily="66" charset="0"/>
              </a:rPr>
              <a:t>Посилання</a:t>
            </a:r>
            <a:r>
              <a:rPr lang="ru-RU" dirty="0">
                <a:latin typeface="Comic Sans MS" panose="030F0702030302020204" pitchFamily="66" charset="0"/>
              </a:rPr>
              <a:t> на </a:t>
            </a:r>
            <a:r>
              <a:rPr lang="ru-RU" dirty="0" err="1">
                <a:latin typeface="Comic Sans MS" panose="030F0702030302020204" pitchFamily="66" charset="0"/>
              </a:rPr>
              <a:t>дисципліну</a:t>
            </a:r>
            <a:r>
              <a:rPr lang="ru-RU" dirty="0">
                <a:latin typeface="Comic Sans MS" panose="030F0702030302020204" pitchFamily="66" charset="0"/>
              </a:rPr>
              <a:t> в </a:t>
            </a:r>
            <a:r>
              <a:rPr lang="ru-RU" dirty="0" err="1">
                <a:latin typeface="Comic Sans MS" panose="030F0702030302020204" pitchFamily="66" charset="0"/>
              </a:rPr>
              <a:t>системі</a:t>
            </a:r>
            <a:r>
              <a:rPr lang="ru-RU" dirty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Moodle: </a:t>
            </a:r>
            <a:r>
              <a:rPr lang="en-US" u="sng" dirty="0">
                <a:latin typeface="Comic Sans MS" panose="030F0702030302020204" pitchFamily="66" charset="0"/>
                <a:hlinkClick r:id="rId5"/>
              </a:rPr>
              <a:t>http://ddpu.edu.ua:9090/moodle/course/view.php?id=201</a:t>
            </a:r>
            <a:endParaRPr lang="uk-UA" u="sng" dirty="0">
              <a:latin typeface="Comic Sans MS" panose="030F0702030302020204" pitchFamily="66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 err="1">
                <a:latin typeface="Comic Sans MS" panose="030F0702030302020204" pitchFamily="66" charset="0"/>
              </a:rPr>
              <a:t>Розклад</a:t>
            </a:r>
            <a:r>
              <a:rPr lang="ru-RU" dirty="0">
                <a:latin typeface="Comic Sans MS" panose="030F0702030302020204" pitchFamily="66" charset="0"/>
              </a:rPr>
              <a:t> </a:t>
            </a:r>
            <a:r>
              <a:rPr lang="ru-RU" dirty="0" err="1">
                <a:latin typeface="Comic Sans MS" panose="030F0702030302020204" pitchFamily="66" charset="0"/>
              </a:rPr>
              <a:t>консультацій</a:t>
            </a:r>
            <a:r>
              <a:rPr lang="ru-RU" dirty="0">
                <a:latin typeface="Comic Sans MS" panose="030F0702030302020204" pitchFamily="66" charset="0"/>
              </a:rPr>
              <a:t> : </a:t>
            </a:r>
            <a:r>
              <a:rPr lang="ru-RU" dirty="0" err="1">
                <a:latin typeface="Comic Sans MS" panose="030F0702030302020204" pitchFamily="66" charset="0"/>
              </a:rPr>
              <a:t>понеділок</a:t>
            </a:r>
            <a:r>
              <a:rPr lang="ru-RU" dirty="0">
                <a:latin typeface="Comic Sans MS" panose="030F0702030302020204" pitchFamily="66" charset="0"/>
              </a:rPr>
              <a:t> 13 00 – 14 00</a:t>
            </a:r>
          </a:p>
        </p:txBody>
      </p:sp>
    </p:spTree>
    <p:extLst>
      <p:ext uri="{BB962C8B-B14F-4D97-AF65-F5344CB8AC3E}">
        <p14:creationId xmlns:p14="http://schemas.microsoft.com/office/powerpoint/2010/main" val="1319277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96F2A88-25DC-4ACC-9B27-523AF43969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02009" y="3538221"/>
            <a:ext cx="4243687" cy="299120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326CF21-744A-4510-9E54-AC77594AFA5A}"/>
              </a:ext>
            </a:extLst>
          </p:cNvPr>
          <p:cNvSpPr txBox="1"/>
          <p:nvPr/>
        </p:nvSpPr>
        <p:spPr>
          <a:xfrm>
            <a:off x="975360" y="2560320"/>
            <a:ext cx="68266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Курс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спрямований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на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поглиблення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знань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з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теорії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та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історії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української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літератури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;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принципів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літературознавства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як науки,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основних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етапів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та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напрямів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розвитку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теоретико-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критичної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думки,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сучасного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стану науки про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письменство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509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:a16="http://schemas.microsoft.com/office/drawing/2014/main" id="{8FC281DC-61A3-4763-91ED-BBD496DF00BE}"/>
              </a:ext>
            </a:extLst>
          </p:cNvPr>
          <p:cNvSpPr txBox="1"/>
          <p:nvPr/>
        </p:nvSpPr>
        <p:spPr>
          <a:xfrm>
            <a:off x="109728" y="181957"/>
            <a:ext cx="5291328" cy="64940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300" b="1" dirty="0">
                <a:latin typeface="Comic Sans MS" panose="030F0702030302020204" pitchFamily="66" charset="0"/>
              </a:rPr>
              <a:t>Метою </a:t>
            </a:r>
            <a:r>
              <a:rPr lang="ru-RU" sz="1300" b="1" dirty="0" err="1">
                <a:latin typeface="Comic Sans MS" panose="030F0702030302020204" pitchFamily="66" charset="0"/>
              </a:rPr>
              <a:t>вивчення</a:t>
            </a:r>
            <a:r>
              <a:rPr lang="ru-RU" sz="1300" b="1" dirty="0">
                <a:latin typeface="Comic Sans MS" panose="030F0702030302020204" pitchFamily="66" charset="0"/>
              </a:rPr>
              <a:t> </a:t>
            </a:r>
            <a:r>
              <a:rPr lang="ru-RU" sz="1300" b="1" dirty="0" err="1">
                <a:latin typeface="Comic Sans MS" panose="030F0702030302020204" pitchFamily="66" charset="0"/>
              </a:rPr>
              <a:t>навчальної</a:t>
            </a:r>
            <a:r>
              <a:rPr lang="ru-RU" sz="1300" b="1" dirty="0">
                <a:latin typeface="Comic Sans MS" panose="030F0702030302020204" pitchFamily="66" charset="0"/>
              </a:rPr>
              <a:t> </a:t>
            </a:r>
            <a:r>
              <a:rPr lang="ru-RU" sz="1300" b="1" dirty="0" err="1">
                <a:latin typeface="Comic Sans MS" panose="030F0702030302020204" pitchFamily="66" charset="0"/>
              </a:rPr>
              <a:t>дисципліни</a:t>
            </a:r>
            <a:r>
              <a:rPr lang="ru-RU" sz="1300" b="1" dirty="0">
                <a:latin typeface="Comic Sans MS" panose="030F0702030302020204" pitchFamily="66" charset="0"/>
              </a:rPr>
              <a:t> </a:t>
            </a:r>
            <a:r>
              <a:rPr lang="ru-RU" sz="1300" dirty="0">
                <a:latin typeface="Comic Sans MS" panose="030F0702030302020204" pitchFamily="66" charset="0"/>
              </a:rPr>
              <a:t>«</a:t>
            </a:r>
            <a:r>
              <a:rPr lang="ru-RU" sz="1300" dirty="0" err="1">
                <a:latin typeface="Comic Sans MS" panose="030F0702030302020204" pitchFamily="66" charset="0"/>
              </a:rPr>
              <a:t>теорія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літератури</a:t>
            </a:r>
            <a:r>
              <a:rPr lang="ru-RU" sz="1300" dirty="0">
                <a:latin typeface="Comic Sans MS" panose="030F0702030302020204" pitchFamily="66" charset="0"/>
              </a:rPr>
              <a:t>» є </a:t>
            </a:r>
            <a:r>
              <a:rPr lang="ru-RU" sz="1300" dirty="0" err="1">
                <a:latin typeface="Comic Sans MS" panose="030F0702030302020204" pitchFamily="66" charset="0"/>
              </a:rPr>
              <a:t>узагальнення</a:t>
            </a:r>
            <a:r>
              <a:rPr lang="ru-RU" sz="1300" dirty="0">
                <a:latin typeface="Comic Sans MS" panose="030F0702030302020204" pitchFamily="66" charset="0"/>
              </a:rPr>
              <a:t> й </a:t>
            </a:r>
            <a:r>
              <a:rPr lang="ru-RU" sz="1300" dirty="0" err="1">
                <a:latin typeface="Comic Sans MS" panose="030F0702030302020204" pitchFamily="66" charset="0"/>
              </a:rPr>
              <a:t>закріплення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набутих</a:t>
            </a:r>
            <a:r>
              <a:rPr lang="ru-RU" sz="1300" dirty="0">
                <a:latin typeface="Comic Sans MS" panose="030F0702030302020204" pitchFamily="66" charset="0"/>
              </a:rPr>
              <a:t> студентами на </a:t>
            </a:r>
            <a:r>
              <a:rPr lang="ru-RU" sz="1300" dirty="0" err="1">
                <a:latin typeface="Comic Sans MS" panose="030F0702030302020204" pitchFamily="66" charset="0"/>
              </a:rPr>
              <a:t>попередніх</a:t>
            </a:r>
            <a:r>
              <a:rPr lang="ru-RU" sz="1300" dirty="0">
                <a:latin typeface="Comic Sans MS" panose="030F0702030302020204" pitchFamily="66" charset="0"/>
              </a:rPr>
              <a:t> курсах </a:t>
            </a:r>
            <a:r>
              <a:rPr lang="ru-RU" sz="1300" dirty="0" err="1">
                <a:latin typeface="Comic Sans MS" panose="030F0702030302020204" pitchFamily="66" charset="0"/>
              </a:rPr>
              <a:t>знань</a:t>
            </a:r>
            <a:r>
              <a:rPr lang="ru-RU" sz="1300" dirty="0">
                <a:latin typeface="Comic Sans MS" panose="030F0702030302020204" pitchFamily="66" charset="0"/>
              </a:rPr>
              <a:t> з </a:t>
            </a:r>
            <a:r>
              <a:rPr lang="ru-RU" sz="1300" dirty="0" err="1">
                <a:latin typeface="Comic Sans MS" panose="030F0702030302020204" pitchFamily="66" charset="0"/>
              </a:rPr>
              <a:t>літературознавчого</a:t>
            </a:r>
            <a:r>
              <a:rPr lang="ru-RU" sz="1300" dirty="0">
                <a:latin typeface="Comic Sans MS" panose="030F0702030302020204" pitchFamily="66" charset="0"/>
              </a:rPr>
              <a:t> комплексу </a:t>
            </a:r>
            <a:r>
              <a:rPr lang="ru-RU" sz="1300" dirty="0" err="1">
                <a:latin typeface="Comic Sans MS" panose="030F0702030302020204" pitchFamily="66" charset="0"/>
              </a:rPr>
              <a:t>дисциплін</a:t>
            </a:r>
            <a:r>
              <a:rPr lang="ru-RU" sz="1300" dirty="0">
                <a:latin typeface="Comic Sans MS" panose="030F0702030302020204" pitchFamily="66" charset="0"/>
              </a:rPr>
              <a:t>; </a:t>
            </a:r>
            <a:r>
              <a:rPr lang="ru-RU" sz="1300" dirty="0" err="1">
                <a:latin typeface="Comic Sans MS" panose="030F0702030302020204" pitchFamily="66" charset="0"/>
              </a:rPr>
              <a:t>оволодіння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методологічно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аргументованим</a:t>
            </a:r>
            <a:r>
              <a:rPr lang="ru-RU" sz="1300" dirty="0">
                <a:latin typeface="Comic Sans MS" panose="030F0702030302020204" pitchFamily="66" charset="0"/>
              </a:rPr>
              <a:t> корпусом </a:t>
            </a:r>
            <a:r>
              <a:rPr lang="ru-RU" sz="1300" dirty="0" err="1">
                <a:latin typeface="Comic Sans MS" panose="030F0702030302020204" pitchFamily="66" charset="0"/>
              </a:rPr>
              <a:t>аспектів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теорії</a:t>
            </a:r>
            <a:r>
              <a:rPr lang="ru-RU" sz="1300" dirty="0">
                <a:latin typeface="Comic Sans MS" panose="030F0702030302020204" pitchFamily="66" charset="0"/>
              </a:rPr>
              <a:t>, </a:t>
            </a:r>
            <a:r>
              <a:rPr lang="ru-RU" sz="1300" dirty="0" err="1">
                <a:latin typeface="Comic Sans MS" panose="030F0702030302020204" pitchFamily="66" charset="0"/>
              </a:rPr>
              <a:t>розуміння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суті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літератури</a:t>
            </a:r>
            <a:r>
              <a:rPr lang="ru-RU" sz="1300" dirty="0">
                <a:latin typeface="Comic Sans MS" panose="030F0702030302020204" pitchFamily="66" charset="0"/>
              </a:rPr>
              <a:t> як одного з </a:t>
            </a:r>
            <a:r>
              <a:rPr lang="ru-RU" sz="1300" dirty="0" err="1">
                <a:latin typeface="Comic Sans MS" panose="030F0702030302020204" pitchFamily="66" charset="0"/>
              </a:rPr>
              <a:t>видів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мистецтва</a:t>
            </a:r>
            <a:r>
              <a:rPr lang="ru-RU" sz="1300" dirty="0">
                <a:latin typeface="Comic Sans MS" panose="030F0702030302020204" pitchFamily="66" charset="0"/>
              </a:rPr>
              <a:t>, а </a:t>
            </a:r>
            <a:r>
              <a:rPr lang="ru-RU" sz="1300" dirty="0" err="1">
                <a:latin typeface="Comic Sans MS" panose="030F0702030302020204" pitchFamily="66" charset="0"/>
              </a:rPr>
              <a:t>також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її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специфіки</a:t>
            </a:r>
            <a:r>
              <a:rPr lang="ru-RU" sz="1300" dirty="0">
                <a:latin typeface="Comic Sans MS" panose="030F0702030302020204" pitchFamily="66" charset="0"/>
              </a:rPr>
              <a:t> та </a:t>
            </a:r>
            <a:r>
              <a:rPr lang="ru-RU" sz="1300" dirty="0" err="1">
                <a:latin typeface="Comic Sans MS" panose="030F0702030302020204" pitchFamily="66" charset="0"/>
              </a:rPr>
              <a:t>функцій</a:t>
            </a:r>
            <a:r>
              <a:rPr lang="ru-RU" sz="1300" dirty="0">
                <a:latin typeface="Comic Sans MS" panose="030F0702030302020204" pitchFamily="66" charset="0"/>
              </a:rPr>
              <a:t>; </a:t>
            </a:r>
            <a:r>
              <a:rPr lang="ru-RU" sz="1300" dirty="0" err="1">
                <a:latin typeface="Comic Sans MS" panose="030F0702030302020204" pitchFamily="66" charset="0"/>
              </a:rPr>
              <a:t>формування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навичок</a:t>
            </a:r>
            <a:r>
              <a:rPr lang="ru-RU" sz="1300" dirty="0">
                <a:latin typeface="Comic Sans MS" panose="030F0702030302020204" pitchFamily="66" charset="0"/>
              </a:rPr>
              <a:t> компетентного </a:t>
            </a:r>
            <a:r>
              <a:rPr lang="ru-RU" sz="1300" dirty="0" err="1">
                <a:latin typeface="Comic Sans MS" panose="030F0702030302020204" pitchFamily="66" charset="0"/>
              </a:rPr>
              <a:t>погляду</a:t>
            </a:r>
            <a:r>
              <a:rPr lang="ru-RU" sz="1300" dirty="0">
                <a:latin typeface="Comic Sans MS" panose="030F0702030302020204" pitchFamily="66" charset="0"/>
              </a:rPr>
              <a:t> на </a:t>
            </a:r>
            <a:r>
              <a:rPr lang="ru-RU" sz="1300" dirty="0" err="1">
                <a:latin typeface="Comic Sans MS" panose="030F0702030302020204" pitchFamily="66" charset="0"/>
              </a:rPr>
              <a:t>літературний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процес</a:t>
            </a:r>
            <a:r>
              <a:rPr lang="ru-RU" sz="1300" dirty="0">
                <a:latin typeface="Comic Sans MS" panose="030F0702030302020204" pitchFamily="66" charset="0"/>
              </a:rPr>
              <a:t>; </a:t>
            </a:r>
            <a:r>
              <a:rPr lang="ru-RU" sz="1300" dirty="0" err="1">
                <a:latin typeface="Comic Sans MS" panose="030F0702030302020204" pitchFamily="66" charset="0"/>
              </a:rPr>
              <a:t>знання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методів</a:t>
            </a:r>
            <a:r>
              <a:rPr lang="ru-RU" sz="1300" dirty="0">
                <a:latin typeface="Comic Sans MS" panose="030F0702030302020204" pitchFamily="66" charset="0"/>
              </a:rPr>
              <a:t> і </a:t>
            </a:r>
            <a:r>
              <a:rPr lang="ru-RU" sz="1300" dirty="0" err="1">
                <a:latin typeface="Comic Sans MS" panose="030F0702030302020204" pitchFamily="66" charset="0"/>
              </a:rPr>
              <a:t>прийомів</a:t>
            </a:r>
            <a:r>
              <a:rPr lang="ru-RU" sz="1300" dirty="0">
                <a:latin typeface="Comic Sans MS" panose="030F0702030302020204" pitchFamily="66" charset="0"/>
              </a:rPr>
              <a:t> структурного, </a:t>
            </a:r>
            <a:r>
              <a:rPr lang="ru-RU" sz="1300" dirty="0" err="1">
                <a:latin typeface="Comic Sans MS" panose="030F0702030302020204" pitchFamily="66" charset="0"/>
              </a:rPr>
              <a:t>цілісного</a:t>
            </a:r>
            <a:r>
              <a:rPr lang="ru-RU" sz="1300" dirty="0">
                <a:latin typeface="Comic Sans MS" panose="030F0702030302020204" pitchFamily="66" charset="0"/>
              </a:rPr>
              <a:t> та рецептивного </a:t>
            </a:r>
            <a:r>
              <a:rPr lang="ru-RU" sz="1300" dirty="0" err="1">
                <a:latin typeface="Comic Sans MS" panose="030F0702030302020204" pitchFamily="66" charset="0"/>
              </a:rPr>
              <a:t>аналізу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літературних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творів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різних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родів</a:t>
            </a:r>
            <a:r>
              <a:rPr lang="ru-RU" sz="1300" dirty="0">
                <a:latin typeface="Comic Sans MS" panose="030F0702030302020204" pitchFamily="66" charset="0"/>
              </a:rPr>
              <a:t> і </a:t>
            </a:r>
            <a:r>
              <a:rPr lang="ru-RU" sz="1300" dirty="0" err="1">
                <a:latin typeface="Comic Sans MS" panose="030F0702030302020204" pitchFamily="66" charset="0"/>
              </a:rPr>
              <a:t>жанрів</a:t>
            </a:r>
            <a:r>
              <a:rPr lang="ru-RU" sz="1300" dirty="0">
                <a:latin typeface="Comic Sans MS" panose="030F0702030302020204" pitchFamily="66" charset="0"/>
              </a:rPr>
              <a:t>, </a:t>
            </a:r>
            <a:r>
              <a:rPr lang="ru-RU" sz="1300" dirty="0" err="1">
                <a:latin typeface="Comic Sans MS" panose="030F0702030302020204" pitchFamily="66" charset="0"/>
              </a:rPr>
              <a:t>написаних</a:t>
            </a:r>
            <a:r>
              <a:rPr lang="ru-RU" sz="1300" dirty="0">
                <a:latin typeface="Comic Sans MS" panose="030F0702030302020204" pitchFamily="66" charset="0"/>
              </a:rPr>
              <a:t> у </a:t>
            </a:r>
            <a:r>
              <a:rPr lang="ru-RU" sz="1300" dirty="0" err="1">
                <a:latin typeface="Comic Sans MS" panose="030F0702030302020204" pitchFamily="66" charset="0"/>
              </a:rPr>
              <a:t>різнорідних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суспільно-політичних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умовах</a:t>
            </a:r>
            <a:r>
              <a:rPr lang="ru-RU" sz="1300" dirty="0">
                <a:latin typeface="Comic Sans MS" panose="030F0702030302020204" pitchFamily="66" charset="0"/>
              </a:rPr>
              <a:t>.</a:t>
            </a:r>
          </a:p>
          <a:p>
            <a:r>
              <a:rPr lang="ru-RU" sz="1300" b="1" dirty="0" err="1">
                <a:latin typeface="Comic Sans MS" panose="030F0702030302020204" pitchFamily="66" charset="0"/>
              </a:rPr>
              <a:t>Основними</a:t>
            </a:r>
            <a:r>
              <a:rPr lang="ru-RU" sz="1300" b="1" dirty="0">
                <a:latin typeface="Comic Sans MS" panose="030F0702030302020204" pitchFamily="66" charset="0"/>
              </a:rPr>
              <a:t> </a:t>
            </a:r>
            <a:r>
              <a:rPr lang="ru-RU" sz="1300" b="1" dirty="0" err="1">
                <a:latin typeface="Comic Sans MS" panose="030F0702030302020204" pitchFamily="66" charset="0"/>
              </a:rPr>
              <a:t>завданнями</a:t>
            </a:r>
            <a:r>
              <a:rPr lang="ru-RU" sz="1300" b="1" dirty="0">
                <a:latin typeface="Comic Sans MS" panose="030F0702030302020204" pitchFamily="66" charset="0"/>
              </a:rPr>
              <a:t> </a:t>
            </a:r>
            <a:r>
              <a:rPr lang="ru-RU" sz="1300" b="1" dirty="0" err="1">
                <a:latin typeface="Comic Sans MS" panose="030F0702030302020204" pitchFamily="66" charset="0"/>
              </a:rPr>
              <a:t>вивчення</a:t>
            </a:r>
            <a:r>
              <a:rPr lang="ru-RU" sz="1300" b="1" dirty="0">
                <a:latin typeface="Comic Sans MS" panose="030F0702030302020204" pitchFamily="66" charset="0"/>
              </a:rPr>
              <a:t> </a:t>
            </a:r>
            <a:r>
              <a:rPr lang="ru-RU" sz="1300" b="1" dirty="0" err="1">
                <a:latin typeface="Comic Sans MS" panose="030F0702030302020204" pitchFamily="66" charset="0"/>
              </a:rPr>
              <a:t>дисципліни</a:t>
            </a:r>
            <a:r>
              <a:rPr lang="ru-RU" sz="1300" b="1" dirty="0">
                <a:latin typeface="Comic Sans MS" panose="030F0702030302020204" pitchFamily="66" charset="0"/>
              </a:rPr>
              <a:t> “</a:t>
            </a:r>
            <a:r>
              <a:rPr lang="ru-RU" sz="1300" b="1" dirty="0" err="1">
                <a:latin typeface="Comic Sans MS" panose="030F0702030302020204" pitchFamily="66" charset="0"/>
              </a:rPr>
              <a:t>Теорія</a:t>
            </a:r>
            <a:r>
              <a:rPr lang="ru-RU" sz="1300" b="1" dirty="0">
                <a:latin typeface="Comic Sans MS" panose="030F0702030302020204" pitchFamily="66" charset="0"/>
              </a:rPr>
              <a:t> </a:t>
            </a:r>
            <a:r>
              <a:rPr lang="ru-RU" sz="1300" b="1" dirty="0" err="1">
                <a:latin typeface="Comic Sans MS" panose="030F0702030302020204" pitchFamily="66" charset="0"/>
              </a:rPr>
              <a:t>літератури</a:t>
            </a:r>
            <a:r>
              <a:rPr lang="ru-RU" sz="1300" b="1" dirty="0">
                <a:latin typeface="Comic Sans MS" panose="030F0702030302020204" pitchFamily="66" charset="0"/>
              </a:rPr>
              <a:t>” є: </a:t>
            </a:r>
          </a:p>
          <a:p>
            <a:r>
              <a:rPr lang="ru-RU" sz="1300" dirty="0">
                <a:latin typeface="Comic Sans MS" panose="030F0702030302020204" pitchFamily="66" charset="0"/>
              </a:rPr>
              <a:t>– </a:t>
            </a:r>
            <a:r>
              <a:rPr lang="ru-RU" sz="1300" dirty="0" err="1">
                <a:latin typeface="Comic Sans MS" panose="030F0702030302020204" pitchFamily="66" charset="0"/>
              </a:rPr>
              <a:t>грунтовне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вивчення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найважливіших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праць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вітчизняних</a:t>
            </a:r>
            <a:r>
              <a:rPr lang="ru-RU" sz="1300" dirty="0">
                <a:latin typeface="Comic Sans MS" panose="030F0702030302020204" pitchFamily="66" charset="0"/>
              </a:rPr>
              <a:t> і </a:t>
            </a:r>
            <a:r>
              <a:rPr lang="ru-RU" sz="1300" dirty="0" err="1">
                <a:latin typeface="Comic Sans MS" panose="030F0702030302020204" pitchFamily="66" charset="0"/>
              </a:rPr>
              <a:t>світових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теоретиків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літератури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згідно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програми</a:t>
            </a:r>
            <a:r>
              <a:rPr lang="ru-RU" sz="1300" dirty="0">
                <a:latin typeface="Comic Sans MS" panose="030F0702030302020204" pitchFamily="66" charset="0"/>
              </a:rPr>
              <a:t> і </a:t>
            </a:r>
            <a:r>
              <a:rPr lang="ru-RU" sz="1300" dirty="0" err="1">
                <a:latin typeface="Comic Sans MS" panose="030F0702030302020204" pitchFamily="66" charset="0"/>
              </a:rPr>
              <a:t>творче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осмислення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їхніх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міркувань</a:t>
            </a:r>
            <a:r>
              <a:rPr lang="ru-RU" sz="1300" dirty="0">
                <a:latin typeface="Comic Sans MS" panose="030F0702030302020204" pitchFamily="66" charset="0"/>
              </a:rPr>
              <a:t> та </a:t>
            </a:r>
            <a:r>
              <a:rPr lang="ru-RU" sz="1300" dirty="0" err="1">
                <a:latin typeface="Comic Sans MS" panose="030F0702030302020204" pitchFamily="66" charset="0"/>
              </a:rPr>
              <a:t>положень</a:t>
            </a:r>
            <a:r>
              <a:rPr lang="ru-RU" sz="1300" dirty="0">
                <a:latin typeface="Comic Sans MS" panose="030F0702030302020204" pitchFamily="66" charset="0"/>
              </a:rPr>
              <a:t> з </a:t>
            </a:r>
            <a:r>
              <a:rPr lang="ru-RU" sz="1300" dirty="0" err="1">
                <a:latin typeface="Comic Sans MS" panose="030F0702030302020204" pitchFamily="66" charset="0"/>
              </a:rPr>
              <a:t>позицій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сьогодення</a:t>
            </a:r>
            <a:r>
              <a:rPr lang="ru-RU" sz="1300" dirty="0">
                <a:latin typeface="Comic Sans MS" panose="030F0702030302020204" pitchFamily="66" charset="0"/>
              </a:rPr>
              <a:t>;</a:t>
            </a:r>
          </a:p>
          <a:p>
            <a:r>
              <a:rPr lang="ru-RU" sz="1300" dirty="0">
                <a:latin typeface="Comic Sans MS" panose="030F0702030302020204" pitchFamily="66" charset="0"/>
              </a:rPr>
              <a:t>– </a:t>
            </a:r>
            <a:r>
              <a:rPr lang="ru-RU" sz="1300" dirty="0" err="1">
                <a:latin typeface="Comic Sans MS" panose="030F0702030302020204" pitchFamily="66" charset="0"/>
              </a:rPr>
              <a:t>зміцнення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знань</a:t>
            </a:r>
            <a:r>
              <a:rPr lang="ru-RU" sz="1300" dirty="0">
                <a:latin typeface="Comic Sans MS" panose="030F0702030302020204" pitchFamily="66" charset="0"/>
              </a:rPr>
              <a:t> шляхом систематичного, </a:t>
            </a:r>
            <a:r>
              <a:rPr lang="ru-RU" sz="1300" dirty="0" err="1">
                <a:latin typeface="Comic Sans MS" panose="030F0702030302020204" pitchFamily="66" charset="0"/>
              </a:rPr>
              <a:t>глибокого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знайомства</a:t>
            </a:r>
            <a:r>
              <a:rPr lang="ru-RU" sz="1300" dirty="0">
                <a:latin typeface="Comic Sans MS" panose="030F0702030302020204" pitchFamily="66" charset="0"/>
              </a:rPr>
              <a:t> і </a:t>
            </a:r>
            <a:r>
              <a:rPr lang="ru-RU" sz="1300" dirty="0" err="1">
                <a:latin typeface="Comic Sans MS" panose="030F0702030302020204" pitchFamily="66" charset="0"/>
              </a:rPr>
              <a:t>творчого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осмислення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найновіших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літературознавчих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праць</a:t>
            </a:r>
            <a:r>
              <a:rPr lang="ru-RU" sz="1300" dirty="0">
                <a:latin typeface="Comic Sans MS" panose="030F0702030302020204" pitchFamily="66" charset="0"/>
              </a:rPr>
              <a:t>;</a:t>
            </a:r>
          </a:p>
          <a:p>
            <a:r>
              <a:rPr lang="ru-RU" sz="1300" dirty="0">
                <a:latin typeface="Comic Sans MS" panose="030F0702030302020204" pitchFamily="66" charset="0"/>
              </a:rPr>
              <a:t>– </a:t>
            </a:r>
            <a:r>
              <a:rPr lang="ru-RU" sz="1300" dirty="0" err="1">
                <a:latin typeface="Comic Sans MS" panose="030F0702030302020204" pitchFamily="66" charset="0"/>
              </a:rPr>
              <a:t>засвоєння</a:t>
            </a:r>
            <a:r>
              <a:rPr lang="ru-RU" sz="1300" dirty="0">
                <a:latin typeface="Comic Sans MS" panose="030F0702030302020204" pitchFamily="66" charset="0"/>
              </a:rPr>
              <a:t> студентами основ </a:t>
            </a:r>
            <a:r>
              <a:rPr lang="ru-RU" sz="1300" dirty="0" err="1">
                <a:latin typeface="Comic Sans MS" panose="030F0702030302020204" pitchFamily="66" charset="0"/>
              </a:rPr>
              <a:t>літературно-теоретичних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принципів</a:t>
            </a:r>
            <a:r>
              <a:rPr lang="ru-RU" sz="1300" dirty="0">
                <a:latin typeface="Comic Sans MS" panose="030F0702030302020204" pitchFamily="66" charset="0"/>
              </a:rPr>
              <a:t>, </a:t>
            </a:r>
            <a:r>
              <a:rPr lang="ru-RU" sz="1300" dirty="0" err="1">
                <a:latin typeface="Comic Sans MS" panose="030F0702030302020204" pitchFamily="66" charset="0"/>
              </a:rPr>
              <a:t>суджень</a:t>
            </a:r>
            <a:r>
              <a:rPr lang="ru-RU" sz="1300" dirty="0">
                <a:latin typeface="Comic Sans MS" panose="030F0702030302020204" pitchFamily="66" charset="0"/>
              </a:rPr>
              <a:t>, </a:t>
            </a:r>
            <a:r>
              <a:rPr lang="ru-RU" sz="1300" dirty="0" err="1">
                <a:latin typeface="Comic Sans MS" panose="030F0702030302020204" pitchFamily="66" charset="0"/>
              </a:rPr>
              <a:t>положень</a:t>
            </a:r>
            <a:r>
              <a:rPr lang="ru-RU" sz="1300" dirty="0">
                <a:latin typeface="Comic Sans MS" panose="030F0702030302020204" pitchFamily="66" charset="0"/>
              </a:rPr>
              <a:t>, </a:t>
            </a:r>
            <a:r>
              <a:rPr lang="ru-RU" sz="1300" dirty="0" err="1">
                <a:latin typeface="Comic Sans MS" panose="030F0702030302020204" pitchFamily="66" charset="0"/>
              </a:rPr>
              <a:t>категорій</a:t>
            </a:r>
            <a:r>
              <a:rPr lang="ru-RU" sz="1300" dirty="0">
                <a:latin typeface="Comic Sans MS" panose="030F0702030302020204" pitchFamily="66" charset="0"/>
              </a:rPr>
              <a:t> і </a:t>
            </a:r>
            <a:r>
              <a:rPr lang="ru-RU" sz="1300" dirty="0" err="1">
                <a:latin typeface="Comic Sans MS" panose="030F0702030302020204" pitchFamily="66" charset="0"/>
              </a:rPr>
              <a:t>визначень</a:t>
            </a:r>
            <a:r>
              <a:rPr lang="ru-RU" sz="1300" dirty="0">
                <a:latin typeface="Comic Sans MS" panose="030F0702030302020204" pitchFamily="66" charset="0"/>
              </a:rPr>
              <a:t>, </a:t>
            </a:r>
            <a:r>
              <a:rPr lang="ru-RU" sz="1300" dirty="0" err="1">
                <a:latin typeface="Comic Sans MS" panose="030F0702030302020204" pitchFamily="66" charset="0"/>
              </a:rPr>
              <a:t>пробудження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зацікавленості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літературною</a:t>
            </a:r>
            <a:r>
              <a:rPr lang="ru-RU" sz="1300" dirty="0">
                <a:latin typeface="Comic Sans MS" panose="030F0702030302020204" pitchFamily="66" charset="0"/>
              </a:rPr>
              <a:t> наукою, </a:t>
            </a:r>
            <a:r>
              <a:rPr lang="ru-RU" sz="1300" dirty="0" err="1">
                <a:latin typeface="Comic Sans MS" panose="030F0702030302020204" pitchFamily="66" charset="0"/>
              </a:rPr>
              <a:t>бажання</a:t>
            </a:r>
            <a:r>
              <a:rPr lang="ru-RU" sz="1300" dirty="0">
                <a:latin typeface="Comic Sans MS" panose="030F0702030302020204" pitchFamily="66" charset="0"/>
              </a:rPr>
              <a:t> самим </a:t>
            </a:r>
            <a:r>
              <a:rPr lang="ru-RU" sz="1300" dirty="0" err="1">
                <a:latin typeface="Comic Sans MS" panose="030F0702030302020204" pitchFamily="66" charset="0"/>
              </a:rPr>
              <a:t>включатися</a:t>
            </a:r>
            <a:r>
              <a:rPr lang="ru-RU" sz="1300" dirty="0">
                <a:latin typeface="Comic Sans MS" panose="030F0702030302020204" pitchFamily="66" charset="0"/>
              </a:rPr>
              <a:t> до </a:t>
            </a:r>
            <a:r>
              <a:rPr lang="ru-RU" sz="1300" dirty="0" err="1">
                <a:latin typeface="Comic Sans MS" panose="030F0702030302020204" pitchFamily="66" charset="0"/>
              </a:rPr>
              <a:t>творчої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розробки</a:t>
            </a:r>
            <a:r>
              <a:rPr lang="ru-RU" sz="1300" dirty="0">
                <a:latin typeface="Comic Sans MS" panose="030F0702030302020204" pitchFamily="66" charset="0"/>
              </a:rPr>
              <a:t> тих </a:t>
            </a:r>
            <a:r>
              <a:rPr lang="ru-RU" sz="1300" dirty="0" err="1">
                <a:latin typeface="Comic Sans MS" panose="030F0702030302020204" pitchFamily="66" charset="0"/>
              </a:rPr>
              <a:t>чи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інших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теоретичних</a:t>
            </a:r>
            <a:r>
              <a:rPr lang="ru-RU" sz="1300" dirty="0">
                <a:latin typeface="Comic Sans MS" panose="030F0702030302020204" pitchFamily="66" charset="0"/>
              </a:rPr>
              <a:t> проблем.</a:t>
            </a:r>
          </a:p>
          <a:p>
            <a:r>
              <a:rPr lang="ru-RU" sz="1300" dirty="0">
                <a:latin typeface="Comic Sans MS" panose="030F0702030302020204" pitchFamily="66" charset="0"/>
              </a:rPr>
              <a:t>За результатами </a:t>
            </a:r>
            <a:r>
              <a:rPr lang="ru-RU" sz="1300" dirty="0" err="1">
                <a:latin typeface="Comic Sans MS" panose="030F0702030302020204" pitchFamily="66" charset="0"/>
              </a:rPr>
              <a:t>вивчення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дисципліни</a:t>
            </a:r>
            <a:r>
              <a:rPr lang="ru-RU" sz="1300" dirty="0">
                <a:latin typeface="Comic Sans MS" panose="030F0702030302020204" pitchFamily="66" charset="0"/>
              </a:rPr>
              <a:t> у </a:t>
            </a:r>
            <a:r>
              <a:rPr lang="ru-RU" sz="1300" dirty="0" err="1">
                <a:latin typeface="Comic Sans MS" panose="030F0702030302020204" pitchFamily="66" charset="0"/>
              </a:rPr>
              <a:t>студентів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повинні</a:t>
            </a:r>
            <a:r>
              <a:rPr lang="ru-RU" sz="1300" dirty="0">
                <a:latin typeface="Comic Sans MS" panose="030F0702030302020204" pitchFamily="66" charset="0"/>
              </a:rPr>
              <a:t> бути </a:t>
            </a:r>
            <a:r>
              <a:rPr lang="ru-RU" sz="1300" dirty="0" err="1">
                <a:latin typeface="Comic Sans MS" panose="030F0702030302020204" pitchFamily="66" charset="0"/>
              </a:rPr>
              <a:t>сформовані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b="1" dirty="0" err="1">
                <a:latin typeface="Comic Sans MS" panose="030F0702030302020204" pitchFamily="66" charset="0"/>
              </a:rPr>
              <a:t>такі</a:t>
            </a:r>
            <a:r>
              <a:rPr lang="ru-RU" sz="1300" b="1" dirty="0">
                <a:latin typeface="Comic Sans MS" panose="030F0702030302020204" pitchFamily="66" charset="0"/>
              </a:rPr>
              <a:t> </a:t>
            </a:r>
            <a:r>
              <a:rPr lang="ru-RU" sz="1300" b="1" dirty="0" err="1">
                <a:latin typeface="Comic Sans MS" panose="030F0702030302020204" pitchFamily="66" charset="0"/>
              </a:rPr>
              <a:t>компетентності</a:t>
            </a:r>
            <a:r>
              <a:rPr lang="ru-RU" sz="1300" dirty="0">
                <a:latin typeface="Comic Sans MS" panose="030F0702030302020204" pitchFamily="66" charset="0"/>
              </a:rPr>
              <a:t>:</a:t>
            </a:r>
          </a:p>
          <a:p>
            <a:r>
              <a:rPr lang="ru-RU" sz="1300" b="1" dirty="0" err="1">
                <a:latin typeface="Comic Sans MS" panose="030F0702030302020204" pitchFamily="66" charset="0"/>
              </a:rPr>
              <a:t>загальні</a:t>
            </a:r>
            <a:r>
              <a:rPr lang="ru-RU" sz="1300" b="1" dirty="0">
                <a:latin typeface="Comic Sans MS" panose="030F0702030302020204" pitchFamily="66" charset="0"/>
              </a:rPr>
              <a:t>:</a:t>
            </a:r>
          </a:p>
          <a:p>
            <a:r>
              <a:rPr lang="ru-RU" sz="1300" dirty="0">
                <a:latin typeface="Comic Sans MS" panose="030F0702030302020204" pitchFamily="66" charset="0"/>
              </a:rPr>
              <a:t>– </a:t>
            </a:r>
            <a:r>
              <a:rPr lang="ru-RU" sz="1300" dirty="0" err="1">
                <a:latin typeface="Comic Sans MS" panose="030F0702030302020204" pitchFamily="66" charset="0"/>
              </a:rPr>
              <a:t>знання</a:t>
            </a:r>
            <a:r>
              <a:rPr lang="ru-RU" sz="1300" dirty="0">
                <a:latin typeface="Comic Sans MS" panose="030F0702030302020204" pitchFamily="66" charset="0"/>
              </a:rPr>
              <a:t> та </a:t>
            </a:r>
            <a:r>
              <a:rPr lang="ru-RU" sz="1300" dirty="0" err="1">
                <a:latin typeface="Comic Sans MS" panose="030F0702030302020204" pitchFamily="66" charset="0"/>
              </a:rPr>
              <a:t>розуміння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предметної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області</a:t>
            </a:r>
            <a:r>
              <a:rPr lang="ru-RU" sz="1300" dirty="0">
                <a:latin typeface="Comic Sans MS" panose="030F0702030302020204" pitchFamily="66" charset="0"/>
              </a:rPr>
              <a:t> та </a:t>
            </a:r>
            <a:r>
              <a:rPr lang="ru-RU" sz="1300" dirty="0" err="1">
                <a:latin typeface="Comic Sans MS" panose="030F0702030302020204" pitchFamily="66" charset="0"/>
              </a:rPr>
              <a:t>розуміння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професійної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діяльності</a:t>
            </a:r>
            <a:r>
              <a:rPr lang="ru-RU" sz="1300" dirty="0">
                <a:latin typeface="Comic Sans MS" panose="030F0702030302020204" pitchFamily="66" charset="0"/>
              </a:rPr>
              <a:t>.</a:t>
            </a:r>
          </a:p>
          <a:p>
            <a:r>
              <a:rPr lang="ru-RU" sz="1300" dirty="0">
                <a:latin typeface="Comic Sans MS" panose="030F0702030302020204" pitchFamily="66" charset="0"/>
              </a:rPr>
              <a:t>–  </a:t>
            </a:r>
            <a:r>
              <a:rPr lang="ru-RU" sz="1300" dirty="0" err="1">
                <a:latin typeface="Comic Sans MS" panose="030F0702030302020204" pitchFamily="66" charset="0"/>
              </a:rPr>
              <a:t>здатність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діяти</a:t>
            </a:r>
            <a:r>
              <a:rPr lang="ru-RU" sz="1300" dirty="0">
                <a:latin typeface="Comic Sans MS" panose="030F0702030302020204" pitchFamily="66" charset="0"/>
              </a:rPr>
              <a:t> на </a:t>
            </a:r>
            <a:r>
              <a:rPr lang="ru-RU" sz="1300" dirty="0" err="1">
                <a:latin typeface="Comic Sans MS" panose="030F0702030302020204" pitchFamily="66" charset="0"/>
              </a:rPr>
              <a:t>основі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етичних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міркувань</a:t>
            </a:r>
            <a:r>
              <a:rPr lang="ru-RU" sz="1300" dirty="0">
                <a:latin typeface="Comic Sans MS" panose="030F0702030302020204" pitchFamily="66" charset="0"/>
              </a:rPr>
              <a:t> (</a:t>
            </a:r>
            <a:r>
              <a:rPr lang="ru-RU" sz="1300" dirty="0" err="1">
                <a:latin typeface="Comic Sans MS" panose="030F0702030302020204" pitchFamily="66" charset="0"/>
              </a:rPr>
              <a:t>мотивів</a:t>
            </a:r>
            <a:r>
              <a:rPr lang="ru-RU" sz="1300" dirty="0">
                <a:latin typeface="Comic Sans MS" panose="030F0702030302020204" pitchFamily="66" charset="0"/>
              </a:rPr>
              <a:t>). </a:t>
            </a:r>
          </a:p>
          <a:p>
            <a:r>
              <a:rPr lang="ru-RU" sz="1300" dirty="0">
                <a:latin typeface="Comic Sans MS" panose="030F0702030302020204" pitchFamily="66" charset="0"/>
              </a:rPr>
              <a:t>– </a:t>
            </a:r>
            <a:r>
              <a:rPr lang="ru-RU" sz="1300" dirty="0" err="1">
                <a:latin typeface="Comic Sans MS" panose="030F0702030302020204" pitchFamily="66" charset="0"/>
              </a:rPr>
              <a:t>здатність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діяти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соціально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відповідально</a:t>
            </a:r>
            <a:r>
              <a:rPr lang="ru-RU" sz="1300" dirty="0">
                <a:latin typeface="Comic Sans MS" panose="030F0702030302020204" pitchFamily="66" charset="0"/>
              </a:rPr>
              <a:t> та </a:t>
            </a:r>
            <a:r>
              <a:rPr lang="ru-RU" sz="1300" dirty="0" err="1">
                <a:latin typeface="Comic Sans MS" panose="030F0702030302020204" pitchFamily="66" charset="0"/>
              </a:rPr>
              <a:t>свідомо</a:t>
            </a:r>
            <a:r>
              <a:rPr lang="ru-RU" sz="1300" dirty="0">
                <a:latin typeface="Comic Sans MS" panose="030F0702030302020204" pitchFamily="66" charset="0"/>
              </a:rPr>
              <a:t>.</a:t>
            </a:r>
          </a:p>
          <a:p>
            <a:r>
              <a:rPr lang="ru-RU" sz="1300" dirty="0">
                <a:latin typeface="Comic Sans MS" panose="030F0702030302020204" pitchFamily="66" charset="0"/>
              </a:rPr>
              <a:t>– </a:t>
            </a:r>
            <a:r>
              <a:rPr lang="ru-RU" sz="1300" dirty="0" err="1">
                <a:latin typeface="Comic Sans MS" panose="030F0702030302020204" pitchFamily="66" charset="0"/>
              </a:rPr>
              <a:t>здатність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працювати</a:t>
            </a:r>
            <a:r>
              <a:rPr lang="ru-RU" sz="1300" dirty="0">
                <a:latin typeface="Comic Sans MS" panose="030F0702030302020204" pitchFamily="66" charset="0"/>
              </a:rPr>
              <a:t> в </a:t>
            </a:r>
            <a:r>
              <a:rPr lang="ru-RU" sz="1300" dirty="0" err="1">
                <a:latin typeface="Comic Sans MS" panose="030F0702030302020204" pitchFamily="66" charset="0"/>
              </a:rPr>
              <a:t>команді</a:t>
            </a:r>
            <a:r>
              <a:rPr lang="ru-RU" sz="1300" dirty="0">
                <a:latin typeface="Comic Sans MS" panose="030F0702030302020204" pitchFamily="66" charset="0"/>
              </a:rPr>
              <a:t>.</a:t>
            </a:r>
          </a:p>
          <a:p>
            <a:r>
              <a:rPr lang="ru-RU" sz="1300" dirty="0">
                <a:latin typeface="Comic Sans MS" panose="030F0702030302020204" pitchFamily="66" charset="0"/>
              </a:rPr>
              <a:t> 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8EE879E-D4D2-4411-B040-951FF0485DCA}"/>
              </a:ext>
            </a:extLst>
          </p:cNvPr>
          <p:cNvSpPr txBox="1"/>
          <p:nvPr/>
        </p:nvSpPr>
        <p:spPr>
          <a:xfrm>
            <a:off x="5535168" y="181957"/>
            <a:ext cx="6315456" cy="65710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300" dirty="0">
                <a:latin typeface="Comic Sans MS" panose="030F0702030302020204" pitchFamily="66" charset="0"/>
              </a:rPr>
              <a:t>– </a:t>
            </a:r>
            <a:r>
              <a:rPr lang="ru-RU" sz="1300" dirty="0" err="1">
                <a:latin typeface="Comic Sans MS" panose="030F0702030302020204" pitchFamily="66" charset="0"/>
              </a:rPr>
              <a:t>здатність</a:t>
            </a:r>
            <a:r>
              <a:rPr lang="ru-RU" sz="1300" dirty="0">
                <a:latin typeface="Comic Sans MS" panose="030F0702030302020204" pitchFamily="66" charset="0"/>
              </a:rPr>
              <a:t> до </a:t>
            </a:r>
            <a:r>
              <a:rPr lang="ru-RU" sz="1300" dirty="0" err="1">
                <a:latin typeface="Comic Sans MS" panose="030F0702030302020204" pitchFamily="66" charset="0"/>
              </a:rPr>
              <a:t>пошуку</a:t>
            </a:r>
            <a:r>
              <a:rPr lang="ru-RU" sz="1300" dirty="0">
                <a:latin typeface="Comic Sans MS" panose="030F0702030302020204" pitchFamily="66" charset="0"/>
              </a:rPr>
              <a:t>, </a:t>
            </a:r>
            <a:r>
              <a:rPr lang="ru-RU" sz="1300" dirty="0" err="1">
                <a:latin typeface="Comic Sans MS" panose="030F0702030302020204" pitchFamily="66" charset="0"/>
              </a:rPr>
              <a:t>оброблення</a:t>
            </a:r>
            <a:r>
              <a:rPr lang="ru-RU" sz="1300" dirty="0">
                <a:latin typeface="Comic Sans MS" panose="030F0702030302020204" pitchFamily="66" charset="0"/>
              </a:rPr>
              <a:t> та </a:t>
            </a:r>
            <a:r>
              <a:rPr lang="ru-RU" sz="1300" dirty="0" err="1">
                <a:latin typeface="Comic Sans MS" panose="030F0702030302020204" pitchFamily="66" charset="0"/>
              </a:rPr>
              <a:t>аналізу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інформації</a:t>
            </a:r>
            <a:r>
              <a:rPr lang="ru-RU" sz="1300" dirty="0">
                <a:latin typeface="Comic Sans MS" panose="030F0702030302020204" pitchFamily="66" charset="0"/>
              </a:rPr>
              <a:t> з </a:t>
            </a:r>
            <a:r>
              <a:rPr lang="ru-RU" sz="1300" dirty="0" err="1">
                <a:latin typeface="Comic Sans MS" panose="030F0702030302020204" pitchFamily="66" charset="0"/>
              </a:rPr>
              <a:t>різних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джерел</a:t>
            </a:r>
            <a:r>
              <a:rPr lang="ru-RU" sz="1300" dirty="0">
                <a:latin typeface="Comic Sans MS" panose="030F0702030302020204" pitchFamily="66" charset="0"/>
              </a:rPr>
              <a:t>.</a:t>
            </a:r>
          </a:p>
          <a:p>
            <a:r>
              <a:rPr lang="ru-RU" sz="1300" dirty="0">
                <a:latin typeface="Comic Sans MS" panose="030F0702030302020204" pitchFamily="66" charset="0"/>
              </a:rPr>
              <a:t>– </a:t>
            </a:r>
            <a:r>
              <a:rPr lang="ru-RU" sz="1300" dirty="0" err="1">
                <a:latin typeface="Comic Sans MS" panose="030F0702030302020204" pitchFamily="66" charset="0"/>
              </a:rPr>
              <a:t>здатність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застосовувати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набуті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знання</a:t>
            </a:r>
            <a:r>
              <a:rPr lang="ru-RU" sz="1300" dirty="0">
                <a:latin typeface="Comic Sans MS" panose="030F0702030302020204" pitchFamily="66" charset="0"/>
              </a:rPr>
              <a:t> в </a:t>
            </a:r>
            <a:r>
              <a:rPr lang="ru-RU" sz="1300" dirty="0" err="1">
                <a:latin typeface="Comic Sans MS" panose="030F0702030302020204" pitchFamily="66" charset="0"/>
              </a:rPr>
              <a:t>практичних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ситуаціях</a:t>
            </a:r>
            <a:r>
              <a:rPr lang="ru-RU" sz="1300" dirty="0">
                <a:latin typeface="Comic Sans MS" panose="030F0702030302020204" pitchFamily="66" charset="0"/>
              </a:rPr>
              <a:t>.</a:t>
            </a:r>
          </a:p>
          <a:p>
            <a:r>
              <a:rPr lang="ru-RU" sz="1300" dirty="0">
                <a:latin typeface="Comic Sans MS" panose="030F0702030302020204" pitchFamily="66" charset="0"/>
              </a:rPr>
              <a:t>– </a:t>
            </a:r>
            <a:r>
              <a:rPr lang="ru-RU" sz="1300" dirty="0" err="1">
                <a:latin typeface="Comic Sans MS" panose="030F0702030302020204" pitchFamily="66" charset="0"/>
              </a:rPr>
              <a:t>здатність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вчитися</a:t>
            </a:r>
            <a:r>
              <a:rPr lang="ru-RU" sz="1300" dirty="0">
                <a:latin typeface="Comic Sans MS" panose="030F0702030302020204" pitchFamily="66" charset="0"/>
              </a:rPr>
              <a:t> і </a:t>
            </a:r>
            <a:r>
              <a:rPr lang="ru-RU" sz="1300" dirty="0" err="1">
                <a:latin typeface="Comic Sans MS" panose="030F0702030302020204" pitchFamily="66" charset="0"/>
              </a:rPr>
              <a:t>оволодівати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сучасними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знаннями</a:t>
            </a:r>
            <a:r>
              <a:rPr lang="ru-RU" sz="1300" dirty="0">
                <a:latin typeface="Comic Sans MS" panose="030F0702030302020204" pitchFamily="66" charset="0"/>
              </a:rPr>
              <a:t>.</a:t>
            </a:r>
          </a:p>
          <a:p>
            <a:r>
              <a:rPr lang="ru-RU" sz="1300" dirty="0">
                <a:latin typeface="Comic Sans MS" panose="030F0702030302020204" pitchFamily="66" charset="0"/>
              </a:rPr>
              <a:t>– </a:t>
            </a:r>
            <a:r>
              <a:rPr lang="ru-RU" sz="1300" dirty="0" err="1">
                <a:latin typeface="Comic Sans MS" panose="030F0702030302020204" pitchFamily="66" charset="0"/>
              </a:rPr>
              <a:t>здатність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спілкуватися</a:t>
            </a:r>
            <a:r>
              <a:rPr lang="ru-RU" sz="1300" dirty="0">
                <a:latin typeface="Comic Sans MS" panose="030F0702030302020204" pitchFamily="66" charset="0"/>
              </a:rPr>
              <a:t> державною </a:t>
            </a:r>
            <a:r>
              <a:rPr lang="ru-RU" sz="1300" dirty="0" err="1">
                <a:latin typeface="Comic Sans MS" panose="030F0702030302020204" pitchFamily="66" charset="0"/>
              </a:rPr>
              <a:t>мовою</a:t>
            </a:r>
            <a:r>
              <a:rPr lang="ru-RU" sz="1300" dirty="0">
                <a:latin typeface="Comic Sans MS" panose="030F0702030302020204" pitchFamily="66" charset="0"/>
              </a:rPr>
              <a:t> як </a:t>
            </a:r>
            <a:r>
              <a:rPr lang="ru-RU" sz="1300" dirty="0" err="1">
                <a:latin typeface="Comic Sans MS" panose="030F0702030302020204" pitchFamily="66" charset="0"/>
              </a:rPr>
              <a:t>усно</a:t>
            </a:r>
            <a:r>
              <a:rPr lang="ru-RU" sz="1300" dirty="0">
                <a:latin typeface="Comic Sans MS" panose="030F0702030302020204" pitchFamily="66" charset="0"/>
              </a:rPr>
              <a:t>, так і </a:t>
            </a:r>
            <a:r>
              <a:rPr lang="ru-RU" sz="1300" dirty="0" err="1">
                <a:latin typeface="Comic Sans MS" panose="030F0702030302020204" pitchFamily="66" charset="0"/>
              </a:rPr>
              <a:t>письмово</a:t>
            </a:r>
            <a:r>
              <a:rPr lang="ru-RU" sz="1300" dirty="0">
                <a:latin typeface="Comic Sans MS" panose="030F0702030302020204" pitchFamily="66" charset="0"/>
              </a:rPr>
              <a:t>.</a:t>
            </a:r>
          </a:p>
          <a:p>
            <a:r>
              <a:rPr lang="ru-RU" sz="1300" dirty="0">
                <a:latin typeface="Comic Sans MS" panose="030F0702030302020204" pitchFamily="66" charset="0"/>
              </a:rPr>
              <a:t>– </a:t>
            </a:r>
            <a:r>
              <a:rPr lang="ru-RU" sz="1300" dirty="0" err="1">
                <a:latin typeface="Comic Sans MS" panose="030F0702030302020204" pitchFamily="66" charset="0"/>
              </a:rPr>
              <a:t>здатність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використовувати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знання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іноземної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мови</a:t>
            </a:r>
            <a:r>
              <a:rPr lang="ru-RU" sz="1300" dirty="0">
                <a:latin typeface="Comic Sans MS" panose="030F0702030302020204" pitchFamily="66" charset="0"/>
              </a:rPr>
              <a:t> в </a:t>
            </a:r>
            <a:r>
              <a:rPr lang="ru-RU" sz="1300" dirty="0" err="1">
                <a:latin typeface="Comic Sans MS" panose="030F0702030302020204" pitchFamily="66" charset="0"/>
              </a:rPr>
              <a:t>освітній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діяльності</a:t>
            </a:r>
            <a:r>
              <a:rPr lang="ru-RU" sz="1300" dirty="0">
                <a:latin typeface="Comic Sans MS" panose="030F0702030302020204" pitchFamily="66" charset="0"/>
              </a:rPr>
              <a:t>.</a:t>
            </a:r>
          </a:p>
          <a:p>
            <a:r>
              <a:rPr lang="ru-RU" sz="1300" dirty="0">
                <a:latin typeface="Comic Sans MS" panose="030F0702030302020204" pitchFamily="66" charset="0"/>
              </a:rPr>
              <a:t>– </a:t>
            </a:r>
            <a:r>
              <a:rPr lang="ru-RU" sz="1300" dirty="0" err="1">
                <a:latin typeface="Comic Sans MS" panose="030F0702030302020204" pitchFamily="66" charset="0"/>
              </a:rPr>
              <a:t>здатність</a:t>
            </a:r>
            <a:r>
              <a:rPr lang="ru-RU" sz="1300" dirty="0">
                <a:latin typeface="Comic Sans MS" panose="030F0702030302020204" pitchFamily="66" charset="0"/>
              </a:rPr>
              <a:t> до </a:t>
            </a:r>
            <a:r>
              <a:rPr lang="ru-RU" sz="1300" dirty="0" err="1">
                <a:latin typeface="Comic Sans MS" panose="030F0702030302020204" pitchFamily="66" charset="0"/>
              </a:rPr>
              <a:t>адаптації</a:t>
            </a:r>
            <a:r>
              <a:rPr lang="ru-RU" sz="1300" dirty="0">
                <a:latin typeface="Comic Sans MS" panose="030F0702030302020204" pitchFamily="66" charset="0"/>
              </a:rPr>
              <a:t> та </a:t>
            </a:r>
            <a:r>
              <a:rPr lang="ru-RU" sz="1300" dirty="0" err="1">
                <a:latin typeface="Comic Sans MS" panose="030F0702030302020204" pitchFamily="66" charset="0"/>
              </a:rPr>
              <a:t>дії</a:t>
            </a:r>
            <a:r>
              <a:rPr lang="ru-RU" sz="1300" dirty="0">
                <a:latin typeface="Comic Sans MS" panose="030F0702030302020204" pitchFamily="66" charset="0"/>
              </a:rPr>
              <a:t> в </a:t>
            </a:r>
            <a:r>
              <a:rPr lang="ru-RU" sz="1300" dirty="0" err="1">
                <a:latin typeface="Comic Sans MS" panose="030F0702030302020204" pitchFamily="66" charset="0"/>
              </a:rPr>
              <a:t>новій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ситуації</a:t>
            </a:r>
            <a:r>
              <a:rPr lang="ru-RU" sz="1300" dirty="0">
                <a:latin typeface="Comic Sans MS" panose="030F0702030302020204" pitchFamily="66" charset="0"/>
              </a:rPr>
              <a:t>.</a:t>
            </a:r>
          </a:p>
          <a:p>
            <a:r>
              <a:rPr lang="ru-RU" sz="1300" b="1" dirty="0" err="1">
                <a:latin typeface="Comic Sans MS" panose="030F0702030302020204" pitchFamily="66" charset="0"/>
              </a:rPr>
              <a:t>Спеціальні</a:t>
            </a:r>
            <a:r>
              <a:rPr lang="ru-RU" sz="1300" b="1" dirty="0">
                <a:latin typeface="Comic Sans MS" panose="030F0702030302020204" pitchFamily="66" charset="0"/>
              </a:rPr>
              <a:t>:</a:t>
            </a:r>
          </a:p>
          <a:p>
            <a:r>
              <a:rPr lang="ru-RU" sz="1300" dirty="0">
                <a:latin typeface="Comic Sans MS" panose="030F0702030302020204" pitchFamily="66" charset="0"/>
              </a:rPr>
              <a:t>– </a:t>
            </a:r>
            <a:r>
              <a:rPr lang="ru-RU" sz="1300" dirty="0" err="1">
                <a:latin typeface="Comic Sans MS" panose="030F0702030302020204" pitchFamily="66" charset="0"/>
              </a:rPr>
              <a:t>здатність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формувати</a:t>
            </a:r>
            <a:r>
              <a:rPr lang="ru-RU" sz="1300" dirty="0">
                <a:latin typeface="Comic Sans MS" panose="030F0702030302020204" pitchFamily="66" charset="0"/>
              </a:rPr>
              <a:t> в </a:t>
            </a:r>
            <a:r>
              <a:rPr lang="ru-RU" sz="1300" dirty="0" err="1">
                <a:latin typeface="Comic Sans MS" panose="030F0702030302020204" pitchFamily="66" charset="0"/>
              </a:rPr>
              <a:t>учнів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предметні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компетентності</a:t>
            </a:r>
            <a:r>
              <a:rPr lang="ru-RU" sz="1300" dirty="0">
                <a:latin typeface="Comic Sans MS" panose="030F0702030302020204" pitchFamily="66" charset="0"/>
              </a:rPr>
              <a:t>.</a:t>
            </a:r>
          </a:p>
          <a:p>
            <a:r>
              <a:rPr lang="ru-RU" sz="1300" dirty="0">
                <a:latin typeface="Comic Sans MS" panose="030F0702030302020204" pitchFamily="66" charset="0"/>
              </a:rPr>
              <a:t>– </a:t>
            </a:r>
            <a:r>
              <a:rPr lang="ru-RU" sz="1300" dirty="0" err="1">
                <a:latin typeface="Comic Sans MS" panose="030F0702030302020204" pitchFamily="66" charset="0"/>
              </a:rPr>
              <a:t>здатність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застосовувати</a:t>
            </a:r>
            <a:r>
              <a:rPr lang="ru-RU" sz="1300" dirty="0">
                <a:latin typeface="Comic Sans MS" panose="030F0702030302020204" pitchFamily="66" charset="0"/>
              </a:rPr>
              <a:t> у </a:t>
            </a:r>
            <a:r>
              <a:rPr lang="ru-RU" sz="1300" dirty="0" err="1">
                <a:latin typeface="Comic Sans MS" panose="030F0702030302020204" pitchFamily="66" charset="0"/>
              </a:rPr>
              <a:t>власній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практичній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діяльності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сучасні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підходи</a:t>
            </a:r>
            <a:r>
              <a:rPr lang="ru-RU" sz="1300" dirty="0">
                <a:latin typeface="Comic Sans MS" panose="030F0702030302020204" pitchFamily="66" charset="0"/>
              </a:rPr>
              <a:t> (</a:t>
            </a:r>
            <a:r>
              <a:rPr lang="ru-RU" sz="1300" dirty="0" err="1">
                <a:latin typeface="Comic Sans MS" panose="030F0702030302020204" pitchFamily="66" charset="0"/>
              </a:rPr>
              <a:t>особистісно-орієнтований</a:t>
            </a:r>
            <a:r>
              <a:rPr lang="ru-RU" sz="1300" dirty="0">
                <a:latin typeface="Comic Sans MS" panose="030F0702030302020204" pitchFamily="66" charset="0"/>
              </a:rPr>
              <a:t>, </a:t>
            </a:r>
            <a:r>
              <a:rPr lang="ru-RU" sz="1300" dirty="0" err="1">
                <a:latin typeface="Comic Sans MS" panose="030F0702030302020204" pitchFamily="66" charset="0"/>
              </a:rPr>
              <a:t>діяльнісний</a:t>
            </a:r>
            <a:r>
              <a:rPr lang="ru-RU" sz="1300" dirty="0">
                <a:latin typeface="Comic Sans MS" panose="030F0702030302020204" pitchFamily="66" charset="0"/>
              </a:rPr>
              <a:t>, </a:t>
            </a:r>
            <a:r>
              <a:rPr lang="ru-RU" sz="1300" dirty="0" err="1">
                <a:latin typeface="Comic Sans MS" panose="030F0702030302020204" pitchFamily="66" charset="0"/>
              </a:rPr>
              <a:t>компетентнісний</a:t>
            </a:r>
            <a:r>
              <a:rPr lang="ru-RU" sz="1300" dirty="0">
                <a:latin typeface="Comic Sans MS" panose="030F0702030302020204" pitchFamily="66" charset="0"/>
              </a:rPr>
              <a:t>) до </a:t>
            </a:r>
            <a:r>
              <a:rPr lang="ru-RU" sz="1300" dirty="0" err="1">
                <a:latin typeface="Comic Sans MS" panose="030F0702030302020204" pitchFamily="66" charset="0"/>
              </a:rPr>
              <a:t>викладання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літератури</a:t>
            </a:r>
            <a:r>
              <a:rPr lang="ru-RU" sz="1300" dirty="0">
                <a:latin typeface="Comic Sans MS" panose="030F0702030302020204" pitchFamily="66" charset="0"/>
              </a:rPr>
              <a:t> на </a:t>
            </a:r>
            <a:r>
              <a:rPr lang="ru-RU" sz="1300" dirty="0" err="1">
                <a:latin typeface="Comic Sans MS" panose="030F0702030302020204" pitchFamily="66" charset="0"/>
              </a:rPr>
              <a:t>підставі</a:t>
            </a:r>
            <a:r>
              <a:rPr lang="ru-RU" sz="1300" dirty="0">
                <a:latin typeface="Comic Sans MS" panose="030F0702030302020204" pitchFamily="66" charset="0"/>
              </a:rPr>
              <a:t> передового </a:t>
            </a:r>
            <a:r>
              <a:rPr lang="ru-RU" sz="1300" dirty="0" err="1">
                <a:latin typeface="Comic Sans MS" panose="030F0702030302020204" pitchFamily="66" charset="0"/>
              </a:rPr>
              <a:t>вітчизняного</a:t>
            </a:r>
            <a:r>
              <a:rPr lang="ru-RU" sz="1300" dirty="0">
                <a:latin typeface="Comic Sans MS" panose="030F0702030302020204" pitchFamily="66" charset="0"/>
              </a:rPr>
              <a:t> й </a:t>
            </a:r>
            <a:r>
              <a:rPr lang="ru-RU" sz="1300" dirty="0" err="1">
                <a:latin typeface="Comic Sans MS" panose="030F0702030302020204" pitchFamily="66" charset="0"/>
              </a:rPr>
              <a:t>міжнародного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досвіду</a:t>
            </a:r>
            <a:r>
              <a:rPr lang="ru-RU" sz="1300" dirty="0">
                <a:latin typeface="Comic Sans MS" panose="030F0702030302020204" pitchFamily="66" charset="0"/>
              </a:rPr>
              <a:t>, </a:t>
            </a:r>
            <a:r>
              <a:rPr lang="ru-RU" sz="1300" dirty="0" err="1">
                <a:latin typeface="Comic Sans MS" panose="030F0702030302020204" pitchFamily="66" charset="0"/>
              </a:rPr>
              <a:t>ефективні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методи</a:t>
            </a:r>
            <a:r>
              <a:rPr lang="ru-RU" sz="1300" dirty="0">
                <a:latin typeface="Comic Sans MS" panose="030F0702030302020204" pitchFamily="66" charset="0"/>
              </a:rPr>
              <a:t> й </a:t>
            </a:r>
            <a:r>
              <a:rPr lang="ru-RU" sz="1300" dirty="0" err="1">
                <a:latin typeface="Comic Sans MS" panose="030F0702030302020204" pitchFamily="66" charset="0"/>
              </a:rPr>
              <a:t>освітні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технології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навчання</a:t>
            </a:r>
            <a:r>
              <a:rPr lang="ru-RU" sz="1300" dirty="0">
                <a:latin typeface="Comic Sans MS" panose="030F0702030302020204" pitchFamily="66" charset="0"/>
              </a:rPr>
              <a:t>.</a:t>
            </a:r>
          </a:p>
          <a:p>
            <a:r>
              <a:rPr lang="ru-RU" sz="1300" dirty="0">
                <a:latin typeface="Comic Sans MS" panose="030F0702030302020204" pitchFamily="66" charset="0"/>
              </a:rPr>
              <a:t>– </a:t>
            </a:r>
            <a:r>
              <a:rPr lang="ru-RU" sz="1300" dirty="0" err="1">
                <a:latin typeface="Comic Sans MS" panose="030F0702030302020204" pitchFamily="66" charset="0"/>
              </a:rPr>
              <a:t>здатність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здійснювати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об’єктивний</a:t>
            </a:r>
            <a:r>
              <a:rPr lang="ru-RU" sz="1300" dirty="0">
                <a:latin typeface="Comic Sans MS" panose="030F0702030302020204" pitchFamily="66" charset="0"/>
              </a:rPr>
              <a:t> контроль і </a:t>
            </a:r>
            <a:r>
              <a:rPr lang="ru-RU" sz="1300" dirty="0" err="1">
                <a:latin typeface="Comic Sans MS" panose="030F0702030302020204" pitchFamily="66" charset="0"/>
              </a:rPr>
              <a:t>оцінювання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рівня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навчальних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досягнень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учнів</a:t>
            </a:r>
            <a:r>
              <a:rPr lang="ru-RU" sz="1300" dirty="0">
                <a:latin typeface="Comic Sans MS" panose="030F0702030302020204" pitchFamily="66" charset="0"/>
              </a:rPr>
              <a:t> з </a:t>
            </a:r>
            <a:r>
              <a:rPr lang="ru-RU" sz="1300" dirty="0" err="1">
                <a:latin typeface="Comic Sans MS" panose="030F0702030302020204" pitchFamily="66" charset="0"/>
              </a:rPr>
              <a:t>літератури</a:t>
            </a:r>
            <a:r>
              <a:rPr lang="ru-RU" sz="1300" dirty="0">
                <a:latin typeface="Comic Sans MS" panose="030F0702030302020204" pitchFamily="66" charset="0"/>
              </a:rPr>
              <a:t>, </a:t>
            </a:r>
            <a:r>
              <a:rPr lang="ru-RU" sz="1300" dirty="0" err="1">
                <a:latin typeface="Comic Sans MS" panose="030F0702030302020204" pitchFamily="66" charset="0"/>
              </a:rPr>
              <a:t>аналізувати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особливості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сприйняття</a:t>
            </a:r>
            <a:r>
              <a:rPr lang="ru-RU" sz="1300" dirty="0">
                <a:latin typeface="Comic Sans MS" panose="030F0702030302020204" pitchFamily="66" charset="0"/>
              </a:rPr>
              <a:t> та </a:t>
            </a:r>
            <a:r>
              <a:rPr lang="ru-RU" sz="1300" dirty="0" err="1">
                <a:latin typeface="Comic Sans MS" panose="030F0702030302020204" pitchFamily="66" charset="0"/>
              </a:rPr>
              <a:t>засвоєння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учнями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навчальної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інформації</a:t>
            </a:r>
            <a:r>
              <a:rPr lang="ru-RU" sz="1300" dirty="0">
                <a:latin typeface="Comic Sans MS" panose="030F0702030302020204" pitchFamily="66" charset="0"/>
              </a:rPr>
              <a:t> з метою </a:t>
            </a:r>
            <a:r>
              <a:rPr lang="ru-RU" sz="1300" dirty="0" err="1">
                <a:latin typeface="Comic Sans MS" panose="030F0702030302020204" pitchFamily="66" charset="0"/>
              </a:rPr>
              <a:t>корекції</a:t>
            </a:r>
            <a:r>
              <a:rPr lang="ru-RU" sz="1300" dirty="0">
                <a:latin typeface="Comic Sans MS" panose="030F0702030302020204" pitchFamily="66" charset="0"/>
              </a:rPr>
              <a:t> й </a:t>
            </a:r>
            <a:r>
              <a:rPr lang="ru-RU" sz="1300" dirty="0" err="1">
                <a:latin typeface="Comic Sans MS" panose="030F0702030302020204" pitchFamily="66" charset="0"/>
              </a:rPr>
              <a:t>оптимізації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навчально-виховного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процесу</a:t>
            </a:r>
            <a:r>
              <a:rPr lang="ru-RU" sz="1300" dirty="0">
                <a:latin typeface="Comic Sans MS" panose="030F0702030302020204" pitchFamily="66" charset="0"/>
              </a:rPr>
              <a:t>. </a:t>
            </a:r>
          </a:p>
          <a:p>
            <a:r>
              <a:rPr lang="ru-RU" sz="1300" dirty="0">
                <a:latin typeface="Comic Sans MS" panose="030F0702030302020204" pitchFamily="66" charset="0"/>
              </a:rPr>
              <a:t>– </a:t>
            </a:r>
            <a:r>
              <a:rPr lang="ru-RU" sz="1300" dirty="0" err="1">
                <a:latin typeface="Comic Sans MS" panose="030F0702030302020204" pitchFamily="66" charset="0"/>
              </a:rPr>
              <a:t>здатність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використовувати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досягнення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сучасної</a:t>
            </a:r>
            <a:r>
              <a:rPr lang="ru-RU" sz="1300" dirty="0">
                <a:latin typeface="Comic Sans MS" panose="030F0702030302020204" pitchFamily="66" charset="0"/>
              </a:rPr>
              <a:t> науки в </a:t>
            </a:r>
            <a:r>
              <a:rPr lang="ru-RU" sz="1300" dirty="0" err="1">
                <a:latin typeface="Comic Sans MS" panose="030F0702030302020204" pitchFamily="66" charset="0"/>
              </a:rPr>
              <a:t>галузі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теорії</a:t>
            </a:r>
            <a:r>
              <a:rPr lang="ru-RU" sz="1300" dirty="0">
                <a:latin typeface="Comic Sans MS" panose="030F0702030302020204" pitchFamily="66" charset="0"/>
              </a:rPr>
              <a:t> та </a:t>
            </a:r>
            <a:r>
              <a:rPr lang="ru-RU" sz="1300" dirty="0" err="1">
                <a:latin typeface="Comic Sans MS" panose="030F0702030302020204" pitchFamily="66" charset="0"/>
              </a:rPr>
              <a:t>історії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світової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літератури</a:t>
            </a:r>
            <a:r>
              <a:rPr lang="ru-RU" sz="1300" dirty="0">
                <a:latin typeface="Comic Sans MS" panose="030F0702030302020204" pitchFamily="66" charset="0"/>
              </a:rPr>
              <a:t> в </a:t>
            </a:r>
            <a:r>
              <a:rPr lang="ru-RU" sz="1300" dirty="0" err="1">
                <a:latin typeface="Comic Sans MS" panose="030F0702030302020204" pitchFamily="66" charset="0"/>
              </a:rPr>
              <a:t>загальноосвітніх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навчальних</a:t>
            </a:r>
            <a:r>
              <a:rPr lang="ru-RU" sz="1300" dirty="0">
                <a:latin typeface="Comic Sans MS" panose="030F0702030302020204" pitchFamily="66" charset="0"/>
              </a:rPr>
              <a:t> закладах, </a:t>
            </a:r>
            <a:r>
              <a:rPr lang="ru-RU" sz="1300" dirty="0" err="1">
                <a:latin typeface="Comic Sans MS" panose="030F0702030302020204" pitchFamily="66" charset="0"/>
              </a:rPr>
              <a:t>практиці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навчання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світової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літератури</a:t>
            </a:r>
            <a:r>
              <a:rPr lang="ru-RU" sz="1300" dirty="0">
                <a:latin typeface="Comic Sans MS" panose="030F0702030302020204" pitchFamily="66" charset="0"/>
              </a:rPr>
              <a:t>. </a:t>
            </a:r>
          </a:p>
          <a:p>
            <a:r>
              <a:rPr lang="ru-RU" sz="1300" dirty="0">
                <a:latin typeface="Comic Sans MS" panose="030F0702030302020204" pitchFamily="66" charset="0"/>
              </a:rPr>
              <a:t>– </a:t>
            </a:r>
            <a:r>
              <a:rPr lang="ru-RU" sz="1300" dirty="0" err="1">
                <a:latin typeface="Comic Sans MS" panose="030F0702030302020204" pitchFamily="66" charset="0"/>
              </a:rPr>
              <a:t>здатність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використовувати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когнітивно-дискурсивні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вміння</a:t>
            </a:r>
            <a:r>
              <a:rPr lang="ru-RU" sz="1300" dirty="0">
                <a:latin typeface="Comic Sans MS" panose="030F0702030302020204" pitchFamily="66" charset="0"/>
              </a:rPr>
              <a:t>, </a:t>
            </a:r>
            <a:r>
              <a:rPr lang="ru-RU" sz="1300" dirty="0" err="1">
                <a:latin typeface="Comic Sans MS" panose="030F0702030302020204" pitchFamily="66" charset="0"/>
              </a:rPr>
              <a:t>спрямовані</a:t>
            </a:r>
            <a:r>
              <a:rPr lang="ru-RU" sz="1300" dirty="0">
                <a:latin typeface="Comic Sans MS" panose="030F0702030302020204" pitchFamily="66" charset="0"/>
              </a:rPr>
              <a:t> на </a:t>
            </a:r>
            <a:r>
              <a:rPr lang="ru-RU" sz="1300" dirty="0" err="1">
                <a:latin typeface="Comic Sans MS" panose="030F0702030302020204" pitchFamily="66" charset="0"/>
              </a:rPr>
              <a:t>сприйняття</a:t>
            </a:r>
            <a:r>
              <a:rPr lang="ru-RU" sz="1300" dirty="0">
                <a:latin typeface="Comic Sans MS" panose="030F0702030302020204" pitchFamily="66" charset="0"/>
              </a:rPr>
              <a:t> й </a:t>
            </a:r>
            <a:r>
              <a:rPr lang="ru-RU" sz="1300" dirty="0" err="1">
                <a:latin typeface="Comic Sans MS" panose="030F0702030302020204" pitchFamily="66" charset="0"/>
              </a:rPr>
              <a:t>породження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зв’язних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монологічних</a:t>
            </a:r>
            <a:r>
              <a:rPr lang="ru-RU" sz="1300" dirty="0">
                <a:latin typeface="Comic Sans MS" panose="030F0702030302020204" pitchFamily="66" charset="0"/>
              </a:rPr>
              <a:t> і </a:t>
            </a:r>
            <a:r>
              <a:rPr lang="ru-RU" sz="1300" dirty="0" err="1">
                <a:latin typeface="Comic Sans MS" panose="030F0702030302020204" pitchFamily="66" charset="0"/>
              </a:rPr>
              <a:t>діалогічних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текстів</a:t>
            </a:r>
            <a:r>
              <a:rPr lang="ru-RU" sz="1300" dirty="0">
                <a:latin typeface="Comic Sans MS" panose="030F0702030302020204" pitchFamily="66" charset="0"/>
              </a:rPr>
              <a:t> в </a:t>
            </a:r>
            <a:r>
              <a:rPr lang="ru-RU" sz="1300" dirty="0" err="1">
                <a:latin typeface="Comic Sans MS" panose="030F0702030302020204" pitchFamily="66" charset="0"/>
              </a:rPr>
              <a:t>усній</a:t>
            </a:r>
            <a:r>
              <a:rPr lang="ru-RU" sz="1300" dirty="0">
                <a:latin typeface="Comic Sans MS" panose="030F0702030302020204" pitchFamily="66" charset="0"/>
              </a:rPr>
              <a:t> і </a:t>
            </a:r>
            <a:r>
              <a:rPr lang="ru-RU" sz="1300" dirty="0" err="1">
                <a:latin typeface="Comic Sans MS" panose="030F0702030302020204" pitchFamily="66" charset="0"/>
              </a:rPr>
              <a:t>письмової</a:t>
            </a:r>
            <a:r>
              <a:rPr lang="ru-RU" sz="1300" dirty="0">
                <a:latin typeface="Comic Sans MS" panose="030F0702030302020204" pitchFamily="66" charset="0"/>
              </a:rPr>
              <a:t> формах, </a:t>
            </a:r>
            <a:r>
              <a:rPr lang="ru-RU" sz="1300" dirty="0" err="1">
                <a:latin typeface="Comic Sans MS" panose="030F0702030302020204" pitchFamily="66" charset="0"/>
              </a:rPr>
              <a:t>володіти</a:t>
            </a:r>
            <a:r>
              <a:rPr lang="ru-RU" sz="1300" dirty="0">
                <a:latin typeface="Comic Sans MS" panose="030F0702030302020204" pitchFamily="66" charset="0"/>
              </a:rPr>
              <a:t> методикою </a:t>
            </a:r>
            <a:r>
              <a:rPr lang="ru-RU" sz="1300" dirty="0" err="1">
                <a:latin typeface="Comic Sans MS" panose="030F0702030302020204" pitchFamily="66" charset="0"/>
              </a:rPr>
              <a:t>розвитку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зв’язного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мовлення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учнів</a:t>
            </a:r>
            <a:r>
              <a:rPr lang="ru-RU" sz="1300" dirty="0">
                <a:latin typeface="Comic Sans MS" panose="030F0702030302020204" pitchFamily="66" charset="0"/>
              </a:rPr>
              <a:t> у </a:t>
            </a:r>
            <a:r>
              <a:rPr lang="ru-RU" sz="1300" dirty="0" err="1">
                <a:latin typeface="Comic Sans MS" panose="030F0702030302020204" pitchFamily="66" charset="0"/>
              </a:rPr>
              <a:t>процесі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говоріння</a:t>
            </a:r>
            <a:r>
              <a:rPr lang="ru-RU" sz="1300" dirty="0">
                <a:latin typeface="Comic Sans MS" panose="030F0702030302020204" pitchFamily="66" charset="0"/>
              </a:rPr>
              <a:t> й </a:t>
            </a:r>
            <a:r>
              <a:rPr lang="ru-RU" sz="1300" dirty="0" err="1">
                <a:latin typeface="Comic Sans MS" panose="030F0702030302020204" pitchFamily="66" charset="0"/>
              </a:rPr>
              <a:t>підготовки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творчих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робіт</a:t>
            </a:r>
            <a:r>
              <a:rPr lang="ru-RU" sz="1300" dirty="0">
                <a:latin typeface="Comic Sans MS" panose="030F0702030302020204" pitchFamily="66" charset="0"/>
              </a:rPr>
              <a:t>.</a:t>
            </a:r>
          </a:p>
          <a:p>
            <a:r>
              <a:rPr lang="ru-RU" sz="1300" dirty="0">
                <a:latin typeface="Comic Sans MS" panose="030F0702030302020204" pitchFamily="66" charset="0"/>
              </a:rPr>
              <a:t>– </a:t>
            </a:r>
            <a:r>
              <a:rPr lang="ru-RU" sz="1300" dirty="0" err="1">
                <a:latin typeface="Comic Sans MS" panose="030F0702030302020204" pitchFamily="66" charset="0"/>
              </a:rPr>
              <a:t>здатність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орієнтуватися</a:t>
            </a:r>
            <a:r>
              <a:rPr lang="ru-RU" sz="1300" dirty="0">
                <a:latin typeface="Comic Sans MS" panose="030F0702030302020204" pitchFamily="66" charset="0"/>
              </a:rPr>
              <a:t> в </a:t>
            </a:r>
            <a:r>
              <a:rPr lang="ru-RU" sz="1300" dirty="0" err="1">
                <a:latin typeface="Comic Sans MS" panose="030F0702030302020204" pitchFamily="66" charset="0"/>
              </a:rPr>
              <a:t>світовому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літературному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процесі</a:t>
            </a:r>
            <a:r>
              <a:rPr lang="ru-RU" sz="1300" dirty="0">
                <a:latin typeface="Comic Sans MS" panose="030F0702030302020204" pitchFamily="66" charset="0"/>
              </a:rPr>
              <a:t> на </a:t>
            </a:r>
            <a:r>
              <a:rPr lang="ru-RU" sz="1300" dirty="0" err="1">
                <a:latin typeface="Comic Sans MS" panose="030F0702030302020204" pitchFamily="66" charset="0"/>
              </a:rPr>
              <a:t>тлі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світового</a:t>
            </a:r>
            <a:r>
              <a:rPr lang="ru-RU" sz="1300" dirty="0">
                <a:latin typeface="Comic Sans MS" panose="030F0702030302020204" pitchFamily="66" charset="0"/>
              </a:rPr>
              <a:t> (</a:t>
            </a:r>
            <a:r>
              <a:rPr lang="ru-RU" sz="1300" dirty="0" err="1">
                <a:latin typeface="Comic Sans MS" panose="030F0702030302020204" pitchFamily="66" charset="0"/>
              </a:rPr>
              <a:t>від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давнини</a:t>
            </a:r>
            <a:r>
              <a:rPr lang="ru-RU" sz="1300" dirty="0">
                <a:latin typeface="Comic Sans MS" panose="030F0702030302020204" pitchFamily="66" charset="0"/>
              </a:rPr>
              <a:t> до </a:t>
            </a:r>
            <a:r>
              <a:rPr lang="ru-RU" sz="1300" dirty="0" err="1">
                <a:latin typeface="Comic Sans MS" panose="030F0702030302020204" pitchFamily="66" charset="0"/>
              </a:rPr>
              <a:t>сучасності</a:t>
            </a:r>
            <a:r>
              <a:rPr lang="ru-RU" sz="1300" dirty="0">
                <a:latin typeface="Comic Sans MS" panose="030F0702030302020204" pitchFamily="66" charset="0"/>
              </a:rPr>
              <a:t>), </a:t>
            </a:r>
            <a:r>
              <a:rPr lang="ru-RU" sz="1300" dirty="0" err="1">
                <a:latin typeface="Comic Sans MS" panose="030F0702030302020204" pitchFamily="66" charset="0"/>
              </a:rPr>
              <a:t>уміння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використовувати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здобутки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світового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письменства</a:t>
            </a:r>
            <a:r>
              <a:rPr lang="ru-RU" sz="1300" dirty="0">
                <a:latin typeface="Comic Sans MS" panose="030F0702030302020204" pitchFamily="66" charset="0"/>
              </a:rPr>
              <a:t> для </a:t>
            </a:r>
            <a:r>
              <a:rPr lang="ru-RU" sz="1300" dirty="0" err="1">
                <a:latin typeface="Comic Sans MS" panose="030F0702030302020204" pitchFamily="66" charset="0"/>
              </a:rPr>
              <a:t>формування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національної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свідомості</a:t>
            </a:r>
            <a:r>
              <a:rPr lang="ru-RU" sz="1300" dirty="0">
                <a:latin typeface="Comic Sans MS" panose="030F0702030302020204" pitchFamily="66" charset="0"/>
              </a:rPr>
              <a:t>, культурного </a:t>
            </a:r>
            <a:r>
              <a:rPr lang="ru-RU" sz="1300" dirty="0" err="1">
                <a:latin typeface="Comic Sans MS" panose="030F0702030302020204" pitchFamily="66" charset="0"/>
              </a:rPr>
              <a:t>кругогляду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учнів</a:t>
            </a:r>
            <a:r>
              <a:rPr lang="ru-RU" sz="1300" dirty="0">
                <a:latin typeface="Comic Sans MS" panose="030F0702030302020204" pitchFamily="66" charset="0"/>
              </a:rPr>
              <a:t>, </a:t>
            </a:r>
            <a:r>
              <a:rPr lang="ru-RU" sz="1300" dirty="0" err="1">
                <a:latin typeface="Comic Sans MS" panose="030F0702030302020204" pitchFamily="66" charset="0"/>
              </a:rPr>
              <a:t>їхньої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моралі</a:t>
            </a:r>
            <a:r>
              <a:rPr lang="ru-RU" sz="1300" dirty="0">
                <a:latin typeface="Comic Sans MS" panose="030F0702030302020204" pitchFamily="66" charset="0"/>
              </a:rPr>
              <a:t>, </a:t>
            </a:r>
            <a:r>
              <a:rPr lang="ru-RU" sz="1300" dirty="0" err="1">
                <a:latin typeface="Comic Sans MS" panose="030F0702030302020204" pitchFamily="66" charset="0"/>
              </a:rPr>
              <a:t>ціннісних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орієнтацій</a:t>
            </a:r>
            <a:r>
              <a:rPr lang="ru-RU" sz="1300" dirty="0">
                <a:latin typeface="Comic Sans MS" panose="030F0702030302020204" pitchFamily="66" charset="0"/>
              </a:rPr>
              <a:t> у </a:t>
            </a:r>
            <a:r>
              <a:rPr lang="ru-RU" sz="1300" dirty="0" err="1">
                <a:latin typeface="Comic Sans MS" panose="030F0702030302020204" pitchFamily="66" charset="0"/>
              </a:rPr>
              <a:t>сучасному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суспільстві</a:t>
            </a:r>
            <a:r>
              <a:rPr lang="ru-RU" sz="1300" dirty="0">
                <a:latin typeface="Comic Sans MS" panose="030F0702030302020204" pitchFamily="66" charset="0"/>
              </a:rPr>
              <a:t>.</a:t>
            </a:r>
          </a:p>
          <a:p>
            <a:r>
              <a:rPr lang="ru-RU" sz="1300" dirty="0">
                <a:latin typeface="Comic Sans MS" panose="030F0702030302020204" pitchFamily="66" charset="0"/>
              </a:rPr>
              <a:t>– </a:t>
            </a:r>
            <a:r>
              <a:rPr lang="ru-RU" sz="1300" dirty="0" err="1">
                <a:latin typeface="Comic Sans MS" panose="030F0702030302020204" pitchFamily="66" charset="0"/>
              </a:rPr>
              <a:t>здатність</a:t>
            </a:r>
            <a:r>
              <a:rPr lang="ru-RU" sz="1300" dirty="0">
                <a:latin typeface="Comic Sans MS" panose="030F0702030302020204" pitchFamily="66" charset="0"/>
              </a:rPr>
              <a:t> критично </a:t>
            </a:r>
            <a:r>
              <a:rPr lang="ru-RU" sz="1300" dirty="0" err="1">
                <a:latin typeface="Comic Sans MS" panose="030F0702030302020204" pitchFamily="66" charset="0"/>
              </a:rPr>
              <a:t>осмислювати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нові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художні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тенденції</a:t>
            </a:r>
            <a:r>
              <a:rPr lang="ru-RU" sz="1300" dirty="0">
                <a:latin typeface="Comic Sans MS" panose="030F0702030302020204" pitchFamily="66" charset="0"/>
              </a:rPr>
              <a:t>, </a:t>
            </a:r>
            <a:r>
              <a:rPr lang="ru-RU" sz="1300" dirty="0" err="1">
                <a:latin typeface="Comic Sans MS" panose="030F0702030302020204" pitchFamily="66" charset="0"/>
              </a:rPr>
              <a:t>використовувати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фахові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знання</a:t>
            </a:r>
            <a:r>
              <a:rPr lang="ru-RU" sz="1300" dirty="0">
                <a:latin typeface="Comic Sans MS" panose="030F0702030302020204" pitchFamily="66" charset="0"/>
              </a:rPr>
              <a:t> з </a:t>
            </a:r>
            <a:r>
              <a:rPr lang="ru-RU" sz="1300" dirty="0" err="1">
                <a:latin typeface="Comic Sans MS" panose="030F0702030302020204" pitchFamily="66" charset="0"/>
              </a:rPr>
              <a:t>літератури</a:t>
            </a:r>
            <a:r>
              <a:rPr lang="ru-RU" sz="1300" dirty="0">
                <a:latin typeface="Comic Sans MS" panose="030F0702030302020204" pitchFamily="66" charset="0"/>
              </a:rPr>
              <a:t>, </a:t>
            </a:r>
            <a:r>
              <a:rPr lang="ru-RU" sz="1300" dirty="0" err="1">
                <a:latin typeface="Comic Sans MS" panose="030F0702030302020204" pitchFamily="66" charset="0"/>
              </a:rPr>
              <a:t>уміння</a:t>
            </a:r>
            <a:r>
              <a:rPr lang="ru-RU" sz="1300" dirty="0">
                <a:latin typeface="Comic Sans MS" panose="030F0702030302020204" pitchFamily="66" charset="0"/>
              </a:rPr>
              <a:t> й </a:t>
            </a:r>
            <a:r>
              <a:rPr lang="ru-RU" sz="1300" dirty="0" err="1">
                <a:latin typeface="Comic Sans MS" panose="030F0702030302020204" pitchFamily="66" charset="0"/>
              </a:rPr>
              <a:t>навички</a:t>
            </a:r>
            <a:r>
              <a:rPr lang="ru-RU" sz="1300" dirty="0">
                <a:latin typeface="Comic Sans MS" panose="030F0702030302020204" pitchFamily="66" charset="0"/>
              </a:rPr>
              <a:t> в </a:t>
            </a:r>
            <a:r>
              <a:rPr lang="ru-RU" sz="1300" dirty="0" err="1">
                <a:latin typeface="Comic Sans MS" panose="030F0702030302020204" pitchFamily="66" charset="0"/>
              </a:rPr>
              <a:t>галузі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порівняльного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літературознавства</a:t>
            </a:r>
            <a:r>
              <a:rPr lang="ru-RU" sz="1300" dirty="0">
                <a:latin typeface="Comic Sans MS" panose="030F0702030302020204" pitchFamily="66" charset="0"/>
              </a:rPr>
              <a:t> для </a:t>
            </a:r>
            <a:r>
              <a:rPr lang="ru-RU" sz="1300" dirty="0" err="1">
                <a:latin typeface="Comic Sans MS" panose="030F0702030302020204" pitchFamily="66" charset="0"/>
              </a:rPr>
              <a:t>аналізу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літературного</a:t>
            </a:r>
            <a:r>
              <a:rPr lang="ru-RU" sz="1300" dirty="0">
                <a:latin typeface="Comic Sans MS" panose="030F0702030302020204" pitchFamily="66" charset="0"/>
              </a:rPr>
              <a:t> </a:t>
            </a:r>
            <a:r>
              <a:rPr lang="ru-RU" sz="1300" dirty="0" err="1">
                <a:latin typeface="Comic Sans MS" panose="030F0702030302020204" pitchFamily="66" charset="0"/>
              </a:rPr>
              <a:t>процесу</a:t>
            </a:r>
            <a:r>
              <a:rPr lang="ru-RU" sz="1300" dirty="0">
                <a:latin typeface="Comic Sans MS" panose="030F0702030302020204" pitchFamily="66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7036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0782FA9-194B-400C-ACE9-014A81A563D3}"/>
              </a:ext>
            </a:extLst>
          </p:cNvPr>
          <p:cNvSpPr txBox="1"/>
          <p:nvPr/>
        </p:nvSpPr>
        <p:spPr>
          <a:xfrm>
            <a:off x="2414016" y="1402080"/>
            <a:ext cx="83271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u="sng" dirty="0">
                <a:latin typeface="Comic Sans MS" panose="030F0702030302020204" pitchFamily="66" charset="0"/>
              </a:rPr>
              <a:t>Теми: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Comic Sans MS" panose="030F0702030302020204" pitchFamily="66" charset="0"/>
              </a:rPr>
              <a:t>1. Вступ. </a:t>
            </a:r>
            <a:r>
              <a:rPr lang="ru-RU" sz="2400" dirty="0" err="1">
                <a:latin typeface="Comic Sans MS" panose="030F0702030302020204" pitchFamily="66" charset="0"/>
              </a:rPr>
              <a:t>Художня</a:t>
            </a:r>
            <a:r>
              <a:rPr lang="ru-RU" sz="2400" dirty="0">
                <a:latin typeface="Comic Sans MS" panose="030F0702030302020204" pitchFamily="66" charset="0"/>
              </a:rPr>
              <a:t> </a:t>
            </a:r>
            <a:r>
              <a:rPr lang="ru-RU" sz="2400" dirty="0" err="1">
                <a:latin typeface="Comic Sans MS" panose="030F0702030302020204" pitchFamily="66" charset="0"/>
              </a:rPr>
              <a:t>література</a:t>
            </a:r>
            <a:r>
              <a:rPr lang="ru-RU" sz="2400" dirty="0">
                <a:latin typeface="Comic Sans MS" panose="030F0702030302020204" pitchFamily="66" charset="0"/>
              </a:rPr>
              <a:t> як </a:t>
            </a:r>
            <a:r>
              <a:rPr lang="ru-RU" sz="2400" dirty="0" err="1">
                <a:latin typeface="Comic Sans MS" panose="030F0702030302020204" pitchFamily="66" charset="0"/>
              </a:rPr>
              <a:t>мистецтво</a:t>
            </a:r>
            <a:r>
              <a:rPr lang="ru-RU" sz="2400" dirty="0">
                <a:latin typeface="Comic Sans MS" panose="030F0702030302020204" pitchFamily="66" charset="0"/>
              </a:rPr>
              <a:t> слова.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Comic Sans MS" panose="030F0702030302020204" pitchFamily="66" charset="0"/>
              </a:rPr>
              <a:t>2. </a:t>
            </a:r>
            <a:r>
              <a:rPr lang="ru-RU" sz="2400" dirty="0" err="1">
                <a:latin typeface="Comic Sans MS" panose="030F0702030302020204" pitchFamily="66" charset="0"/>
              </a:rPr>
              <a:t>Жанрова</a:t>
            </a:r>
            <a:r>
              <a:rPr lang="ru-RU" sz="2400" dirty="0">
                <a:latin typeface="Comic Sans MS" panose="030F0702030302020204" pitchFamily="66" charset="0"/>
              </a:rPr>
              <a:t> </a:t>
            </a:r>
            <a:r>
              <a:rPr lang="ru-RU" sz="2400" dirty="0" err="1">
                <a:latin typeface="Comic Sans MS" panose="030F0702030302020204" pitchFamily="66" charset="0"/>
              </a:rPr>
              <a:t>специфіка</a:t>
            </a:r>
            <a:r>
              <a:rPr lang="ru-RU" sz="2400" dirty="0">
                <a:latin typeface="Comic Sans MS" panose="030F0702030302020204" pitchFamily="66" charset="0"/>
              </a:rPr>
              <a:t> </a:t>
            </a:r>
            <a:r>
              <a:rPr lang="ru-RU" sz="2400" dirty="0" err="1">
                <a:latin typeface="Comic Sans MS" panose="030F0702030302020204" pitchFamily="66" charset="0"/>
              </a:rPr>
              <a:t>художніх</a:t>
            </a:r>
            <a:r>
              <a:rPr lang="ru-RU" sz="2400" dirty="0">
                <a:latin typeface="Comic Sans MS" panose="030F0702030302020204" pitchFamily="66" charset="0"/>
              </a:rPr>
              <a:t> </a:t>
            </a:r>
            <a:r>
              <a:rPr lang="ru-RU" sz="2400" dirty="0" err="1">
                <a:latin typeface="Comic Sans MS" panose="030F0702030302020204" pitchFamily="66" charset="0"/>
              </a:rPr>
              <a:t>творів</a:t>
            </a:r>
            <a:r>
              <a:rPr lang="ru-RU" sz="2400" dirty="0">
                <a:latin typeface="Comic Sans MS" panose="030F0702030302020204" pitchFamily="66" charset="0"/>
              </a:rPr>
              <a:t> у теоретичному </a:t>
            </a:r>
            <a:r>
              <a:rPr lang="ru-RU" sz="2400" dirty="0" err="1">
                <a:latin typeface="Comic Sans MS" panose="030F0702030302020204" pitchFamily="66" charset="0"/>
              </a:rPr>
              <a:t>дискурсі</a:t>
            </a:r>
            <a:r>
              <a:rPr lang="ru-RU" sz="2400" dirty="0"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Comic Sans MS" panose="030F0702030302020204" pitchFamily="66" charset="0"/>
              </a:rPr>
              <a:t>3. </a:t>
            </a:r>
            <a:r>
              <a:rPr lang="ru-RU" sz="2400" dirty="0" err="1">
                <a:latin typeface="Comic Sans MS" panose="030F0702030302020204" pitchFamily="66" charset="0"/>
              </a:rPr>
              <a:t>Теоретичні</a:t>
            </a:r>
            <a:r>
              <a:rPr lang="ru-RU" sz="2400" dirty="0">
                <a:latin typeface="Comic Sans MS" panose="030F0702030302020204" pitchFamily="66" charset="0"/>
              </a:rPr>
              <a:t> і </a:t>
            </a:r>
            <a:r>
              <a:rPr lang="ru-RU" sz="2400" dirty="0" err="1">
                <a:latin typeface="Comic Sans MS" panose="030F0702030302020204" pitchFamily="66" charset="0"/>
              </a:rPr>
              <a:t>практичні</a:t>
            </a:r>
            <a:r>
              <a:rPr lang="ru-RU" sz="2400" dirty="0">
                <a:latin typeface="Comic Sans MS" panose="030F0702030302020204" pitchFamily="66" charset="0"/>
              </a:rPr>
              <a:t> засади </a:t>
            </a:r>
            <a:r>
              <a:rPr lang="ru-RU" sz="2400" dirty="0" err="1">
                <a:latin typeface="Comic Sans MS" panose="030F0702030302020204" pitchFamily="66" charset="0"/>
              </a:rPr>
              <a:t>інтертекстуальності</a:t>
            </a:r>
            <a:r>
              <a:rPr lang="ru-RU" sz="2400" dirty="0"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Comic Sans MS" panose="030F0702030302020204" pitchFamily="66" charset="0"/>
              </a:rPr>
              <a:t>4. </a:t>
            </a:r>
            <a:r>
              <a:rPr lang="ru-RU" sz="2400" dirty="0" err="1">
                <a:latin typeface="Comic Sans MS" panose="030F0702030302020204" pitchFamily="66" charset="0"/>
              </a:rPr>
              <a:t>Основи</a:t>
            </a:r>
            <a:r>
              <a:rPr lang="ru-RU" sz="2400" dirty="0">
                <a:latin typeface="Comic Sans MS" panose="030F0702030302020204" pitchFamily="66" charset="0"/>
              </a:rPr>
              <a:t> </a:t>
            </a:r>
            <a:r>
              <a:rPr lang="ru-RU" sz="2400" dirty="0" err="1">
                <a:latin typeface="Comic Sans MS" panose="030F0702030302020204" pitchFamily="66" charset="0"/>
              </a:rPr>
              <a:t>літературної</a:t>
            </a:r>
            <a:r>
              <a:rPr lang="ru-RU" sz="2400" dirty="0">
                <a:latin typeface="Comic Sans MS" panose="030F0702030302020204" pitchFamily="66" charset="0"/>
              </a:rPr>
              <a:t> герменевтики.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Comic Sans MS" panose="030F0702030302020204" pitchFamily="66" charset="0"/>
              </a:rPr>
              <a:t>5. </a:t>
            </a:r>
            <a:r>
              <a:rPr lang="ru-RU" sz="2400" dirty="0" err="1">
                <a:latin typeface="Comic Sans MS" panose="030F0702030302020204" pitchFamily="66" charset="0"/>
              </a:rPr>
              <a:t>Літературознавча</a:t>
            </a:r>
            <a:r>
              <a:rPr lang="ru-RU" sz="2400" dirty="0">
                <a:latin typeface="Comic Sans MS" panose="030F0702030302020204" pitchFamily="66" charset="0"/>
              </a:rPr>
              <a:t> </a:t>
            </a:r>
            <a:r>
              <a:rPr lang="ru-RU" sz="2400" dirty="0" err="1">
                <a:latin typeface="Comic Sans MS" panose="030F0702030302020204" pitchFamily="66" charset="0"/>
              </a:rPr>
              <a:t>компаративістика</a:t>
            </a:r>
            <a:r>
              <a:rPr lang="ru-RU" sz="2400" dirty="0"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Comic Sans MS" panose="030F0702030302020204" pitchFamily="66" charset="0"/>
              </a:rPr>
              <a:t>6. </a:t>
            </a:r>
            <a:r>
              <a:rPr lang="ru-RU" sz="2400" dirty="0" err="1">
                <a:latin typeface="Comic Sans MS" panose="030F0702030302020204" pitchFamily="66" charset="0"/>
              </a:rPr>
              <a:t>Літературний</a:t>
            </a:r>
            <a:r>
              <a:rPr lang="ru-RU" sz="2400" dirty="0">
                <a:latin typeface="Comic Sans MS" panose="030F0702030302020204" pitchFamily="66" charset="0"/>
              </a:rPr>
              <a:t> </a:t>
            </a:r>
            <a:r>
              <a:rPr lang="ru-RU" sz="2400" dirty="0" err="1">
                <a:latin typeface="Comic Sans MS" panose="030F0702030302020204" pitchFamily="66" charset="0"/>
              </a:rPr>
              <a:t>твір</a:t>
            </a:r>
            <a:r>
              <a:rPr lang="ru-RU" sz="2400" dirty="0">
                <a:latin typeface="Comic Sans MS" panose="030F0702030302020204" pitchFamily="66" charset="0"/>
              </a:rPr>
              <a:t> і </a:t>
            </a:r>
            <a:r>
              <a:rPr lang="ru-RU" sz="2400" dirty="0" err="1">
                <a:latin typeface="Comic Sans MS" panose="030F0702030302020204" pitchFamily="66" charset="0"/>
              </a:rPr>
              <a:t>рецептивна</a:t>
            </a:r>
            <a:r>
              <a:rPr lang="ru-RU" sz="2400" dirty="0">
                <a:latin typeface="Comic Sans MS" panose="030F0702030302020204" pitchFamily="66" charset="0"/>
              </a:rPr>
              <a:t> </a:t>
            </a:r>
            <a:r>
              <a:rPr lang="ru-RU" sz="2400" dirty="0" err="1">
                <a:latin typeface="Comic Sans MS" panose="030F0702030302020204" pitchFamily="66" charset="0"/>
              </a:rPr>
              <a:t>естетика</a:t>
            </a:r>
            <a:r>
              <a:rPr lang="ru-RU" sz="2400" dirty="0"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Comic Sans MS" panose="030F0702030302020204" pitchFamily="66" charset="0"/>
              </a:rPr>
              <a:t>7. </a:t>
            </a:r>
            <a:r>
              <a:rPr lang="ru-RU" sz="2400" dirty="0" err="1">
                <a:latin typeface="Comic Sans MS" panose="030F0702030302020204" pitchFamily="66" charset="0"/>
              </a:rPr>
              <a:t>Основи</a:t>
            </a:r>
            <a:r>
              <a:rPr lang="ru-RU" sz="2400" dirty="0">
                <a:latin typeface="Comic Sans MS" panose="030F0702030302020204" pitchFamily="66" charset="0"/>
              </a:rPr>
              <a:t> </a:t>
            </a:r>
            <a:r>
              <a:rPr lang="ru-RU" sz="2400" dirty="0" err="1">
                <a:latin typeface="Comic Sans MS" panose="030F0702030302020204" pitchFamily="66" charset="0"/>
              </a:rPr>
              <a:t>хронотопічного</a:t>
            </a:r>
            <a:r>
              <a:rPr lang="ru-RU" sz="2400" dirty="0">
                <a:latin typeface="Comic Sans MS" panose="030F0702030302020204" pitchFamily="66" charset="0"/>
              </a:rPr>
              <a:t> </a:t>
            </a:r>
            <a:r>
              <a:rPr lang="ru-RU" sz="2400" dirty="0" err="1">
                <a:latin typeface="Comic Sans MS" panose="030F0702030302020204" pitchFamily="66" charset="0"/>
              </a:rPr>
              <a:t>аналізу</a:t>
            </a:r>
            <a:r>
              <a:rPr lang="ru-RU" sz="2400" dirty="0">
                <a:latin typeface="Comic Sans MS" panose="030F0702030302020204" pitchFamily="66" charset="0"/>
              </a:rPr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645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681</Words>
  <Application>Microsoft Office PowerPoint</Application>
  <PresentationFormat>Широкоэкранный</PresentationFormat>
  <Paragraphs>46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Wingdings</vt:lpstr>
      <vt:lpstr>Тема Office</vt:lpstr>
      <vt:lpstr>Теорія літератури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Онлайн обучение  для детей</dc:title>
  <dc:creator>User Obstinate</dc:creator>
  <cp:lastModifiedBy>Work</cp:lastModifiedBy>
  <cp:revision>10</cp:revision>
  <dcterms:created xsi:type="dcterms:W3CDTF">2021-05-01T10:18:37Z</dcterms:created>
  <dcterms:modified xsi:type="dcterms:W3CDTF">2021-10-27T16:21:05Z</dcterms:modified>
</cp:coreProperties>
</file>