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78" r:id="rId2"/>
    <p:sldId id="276" r:id="rId3"/>
    <p:sldId id="281" r:id="rId4"/>
    <p:sldId id="280" r:id="rId5"/>
    <p:sldId id="277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2224" autoAdjust="0"/>
  </p:normalViewPr>
  <p:slideViewPr>
    <p:cSldViewPr>
      <p:cViewPr varScale="1">
        <p:scale>
          <a:sx n="80" d="100"/>
          <a:sy n="80" d="100"/>
        </p:scale>
        <p:origin x="893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7BFC6-D360-4C23-B881-9A8FF669D7AA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B6D5D-2853-4078-93C9-82112EAAB4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00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B6D5D-2853-4078-93C9-82112EAAB45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5331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B6D5D-2853-4078-93C9-82112EAAB450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39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3A5D-1960-455B-B106-AF0005CAD5E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9412-AF60-4BEB-8EF5-1EF4D804FF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3A5D-1960-455B-B106-AF0005CAD5E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9412-AF60-4BEB-8EF5-1EF4D804F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3A5D-1960-455B-B106-AF0005CAD5E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9412-AF60-4BEB-8EF5-1EF4D804F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3A5D-1960-455B-B106-AF0005CAD5E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9412-AF60-4BEB-8EF5-1EF4D804FF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3A5D-1960-455B-B106-AF0005CAD5E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9412-AF60-4BEB-8EF5-1EF4D804F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3A5D-1960-455B-B106-AF0005CAD5E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9412-AF60-4BEB-8EF5-1EF4D804FF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3A5D-1960-455B-B106-AF0005CAD5E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9412-AF60-4BEB-8EF5-1EF4D804FF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3A5D-1960-455B-B106-AF0005CAD5E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9412-AF60-4BEB-8EF5-1EF4D804F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3A5D-1960-455B-B106-AF0005CAD5E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9412-AF60-4BEB-8EF5-1EF4D804F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3A5D-1960-455B-B106-AF0005CAD5E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9412-AF60-4BEB-8EF5-1EF4D804F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03A5D-1960-455B-B106-AF0005CAD5E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69412-AF60-4BEB-8EF5-1EF4D804FF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803A5D-1960-455B-B106-AF0005CAD5EE}" type="datetimeFigureOut">
              <a:rPr lang="ru-RU" smtClean="0"/>
              <a:pPr/>
              <a:t>10.06.2021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0569412-AF60-4BEB-8EF5-1EF4D804FFC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avdpu.dn.ua/index.php/kafedra-ukrainskoi-movy-ta-literatury/sklad-kafedri" TargetMode="External"/><Relationship Id="rId2" Type="http://schemas.openxmlformats.org/officeDocument/2006/relationships/hyperlink" Target="http://www.slavdpu.dn.ua/images/stories/facultets/filfak/ukr/reshetnyak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hyperlink" Target="http://ddpu.edu.ua:9090/moodle/course/view.php?id=1638" TargetMode="External"/><Relationship Id="rId4" Type="http://schemas.openxmlformats.org/officeDocument/2006/relationships/hyperlink" Target="mailto:reshetnyak.alena@ukr.net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39023">
            <a:off x="45951" y="4098940"/>
            <a:ext cx="1857321" cy="2797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Блок-схема: узел 4"/>
          <p:cNvSpPr/>
          <p:nvPr/>
        </p:nvSpPr>
        <p:spPr>
          <a:xfrm>
            <a:off x="8172400" y="1268760"/>
            <a:ext cx="864096" cy="936104"/>
          </a:xfrm>
          <a:prstGeom prst="flowChartConnector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Блок-схема: узел 5"/>
          <p:cNvSpPr/>
          <p:nvPr/>
        </p:nvSpPr>
        <p:spPr>
          <a:xfrm>
            <a:off x="1043608" y="6830303"/>
            <a:ext cx="720080" cy="756084"/>
          </a:xfrm>
          <a:prstGeom prst="flowChartConnector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Блок-схема: узел 7"/>
          <p:cNvSpPr/>
          <p:nvPr/>
        </p:nvSpPr>
        <p:spPr>
          <a:xfrm>
            <a:off x="8172400" y="0"/>
            <a:ext cx="576064" cy="620688"/>
          </a:xfrm>
          <a:prstGeom prst="flowChartConnector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Блок-схема: узел 8"/>
          <p:cNvSpPr/>
          <p:nvPr/>
        </p:nvSpPr>
        <p:spPr>
          <a:xfrm>
            <a:off x="1835696" y="188640"/>
            <a:ext cx="144016" cy="121704"/>
          </a:xfrm>
          <a:prstGeom prst="flowChartConnector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Блок-схема: узел 9"/>
          <p:cNvSpPr/>
          <p:nvPr/>
        </p:nvSpPr>
        <p:spPr>
          <a:xfrm>
            <a:off x="5292080" y="1628800"/>
            <a:ext cx="936104" cy="864096"/>
          </a:xfrm>
          <a:prstGeom prst="flowChartConnector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Блок-схема: узел 10"/>
          <p:cNvSpPr/>
          <p:nvPr/>
        </p:nvSpPr>
        <p:spPr>
          <a:xfrm>
            <a:off x="251520" y="6381328"/>
            <a:ext cx="216024" cy="216024"/>
          </a:xfrm>
          <a:prstGeom prst="flowChartConnector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Блок-схема: узел 11"/>
          <p:cNvSpPr/>
          <p:nvPr/>
        </p:nvSpPr>
        <p:spPr>
          <a:xfrm>
            <a:off x="8604448" y="5301208"/>
            <a:ext cx="144016" cy="144016"/>
          </a:xfrm>
          <a:prstGeom prst="flowChartConnector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Блок-схема: узел 13"/>
          <p:cNvSpPr/>
          <p:nvPr/>
        </p:nvSpPr>
        <p:spPr>
          <a:xfrm>
            <a:off x="8316416" y="3861048"/>
            <a:ext cx="360040" cy="360040"/>
          </a:xfrm>
          <a:prstGeom prst="flowChartConnector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Блок-схема: узел 18"/>
          <p:cNvSpPr/>
          <p:nvPr/>
        </p:nvSpPr>
        <p:spPr>
          <a:xfrm>
            <a:off x="7668344" y="6165304"/>
            <a:ext cx="360040" cy="324036"/>
          </a:xfrm>
          <a:prstGeom prst="flowChartConnector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Блок-схема: узел 19"/>
          <p:cNvSpPr/>
          <p:nvPr/>
        </p:nvSpPr>
        <p:spPr>
          <a:xfrm>
            <a:off x="107504" y="188640"/>
            <a:ext cx="144016" cy="121704"/>
          </a:xfrm>
          <a:prstGeom prst="flowChartConnector">
            <a:avLst/>
          </a:prstGeom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Блок-схема: узел 21"/>
          <p:cNvSpPr/>
          <p:nvPr/>
        </p:nvSpPr>
        <p:spPr>
          <a:xfrm>
            <a:off x="2411760" y="6597352"/>
            <a:ext cx="936104" cy="648072"/>
          </a:xfrm>
          <a:prstGeom prst="flowChartConnector">
            <a:avLst/>
          </a:prstGeom>
          <a:solidFill>
            <a:schemeClr val="bg1"/>
          </a:solidFill>
          <a:ln w="34925">
            <a:solidFill>
              <a:srgbClr val="FFFFFF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/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71600" y="620688"/>
            <a:ext cx="76328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Українське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</a:rPr>
              <a:t>документознавство</a:t>
            </a:r>
            <a:endParaRPr lang="ru-RU" sz="3200" dirty="0" smtClean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Філологічний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факультет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 мови та літератури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Спеціальність 014 середня освіта (українська мова і література) </a:t>
            </a:r>
            <a:r>
              <a:rPr lang="uk-UA" sz="3200" dirty="0">
                <a:latin typeface="Times New Roman" panose="02020603050405020304" pitchFamily="18" charset="0"/>
              </a:rPr>
              <a:t>(документознавство)</a:t>
            </a:r>
            <a:endParaRPr lang="uk-UA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Освітня програма  "середня освіта (українська мова і література)"                    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другий  (магістерський) рівень освіти</a:t>
            </a:r>
            <a:endParaRPr lang="ru-RU" sz="3200" dirty="0">
              <a:latin typeface="Times New Roman" panose="02020603050405020304" pitchFamily="18" charset="0"/>
            </a:endParaRPr>
          </a:p>
          <a:p>
            <a:pPr algn="ctr"/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6" name="Рисунок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857" y="5005604"/>
            <a:ext cx="3233143" cy="18843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18969564"/>
      </p:ext>
    </p:extLst>
  </p:cSld>
  <p:clrMapOvr>
    <a:masterClrMapping/>
  </p:clrMapOvr>
  <p:transition spd="slow" advTm="80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61 -0.00024 L 0.00556 -0.32609 C 0.01077 -0.3957 0.01389 -0.49862 0.01389 -0.60408 C 0.01389 -0.73104 0.01077 -0.82702 0.00504 -0.89755 L -0.02361 -1.23266 " pathEditMode="relative" rAng="16200000" ptsTypes="FffFF">
                                      <p:cBhvr>
                                        <p:cTn id="6" dur="4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75" y="-6161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7.12303E-7 L -0.09236 -0.29394 C -0.11771 -0.35569 -0.12968 -0.44958 -0.13472 -0.5481 C -0.14045 -0.6605 -0.13472 -0.75092 -0.11927 -0.81684 L -0.05816 -1.12581 " pathEditMode="relative" rAng="15965306" ptsTypes="FffFF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212" y="-55805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9.06568E-7 L -0.03924 -0.9808 " pathEditMode="relative" rAng="0" ptsTypes="AA">
                                      <p:cBhvr>
                                        <p:cTn id="10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62" y="-49052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2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52451E-6 C -0.00434 -0.00139 -0.01284 -0.00278 -0.01684 -0.00787 C -0.01944 -0.01087 -0.021 -0.01619 -0.02326 -0.02012 C -0.03055 -0.03238 -0.03715 -0.04672 -0.04531 -0.05736 C -0.05225 -0.07748 -0.04826 -0.068 -0.05712 -0.08511 C -0.06094 -0.10777 -0.06927 -0.12766 -0.07396 -0.14963 C -0.075 -0.16467 -0.07708 -0.17762 -0.07916 -0.19196 C -0.07812 -0.25532 -0.08455 -0.25949 -0.06996 -0.29418 C -0.0684 -0.30597 -0.06528 -0.31545 -0.06232 -0.32632 C -0.0592 -0.33812 -0.05885 -0.35176 -0.05573 -0.36379 C -0.05486 -0.37674 -0.05191 -0.39061 -0.05191 -0.4038 " pathEditMode="relative" rAng="0" ptsTypes="ffffffffffA">
                                      <p:cBhvr>
                                        <p:cTn id="18" dur="4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36" y="-2019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2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96022E-7 C -0.01129 -0.00209 -0.02066 -0.01157 -0.02865 -0.02221 C -0.029 -0.02406 -0.02952 -0.02591 -0.02987 -0.02776 C -0.03039 -0.03169 -0.03056 -0.03562 -0.03125 -0.03955 C -0.03316 -0.05065 -0.03681 -0.06152 -0.03907 -0.07262 C -0.04115 -0.10592 -0.04167 -0.15657 -0.0481 -0.19358 C -0.04914 -0.21046 -0.04914 -0.2278 -0.0533 -0.24399 C -0.05209 -0.26712 -0.05504 -0.29718 -0.04931 -0.318 C -0.04983 -0.32956 -0.04966 -0.34112 -0.0507 -0.35292 C -0.05105 -0.35662 -0.0533 -0.36309 -0.0533 -0.36309 C -0.05573 -0.38622 -0.07066 -0.41212 -0.08316 -0.42901 C -0.08525 -0.43779 -0.09028 -0.44427 -0.09219 -0.45144 C -0.09393 -0.45791 -0.09445 -0.463 -0.0974 -0.46855 C -0.10018 -0.48567 -0.09636 -0.4704 -0.10261 -0.48243 C -0.10573 -0.48867 -0.10608 -0.49677 -0.10921 -0.50324 C -0.11042 -0.51457 -0.11146 -0.52521 -0.11441 -0.53631 C -0.11424 -0.54302 -0.11702 -0.60037 -0.104 -0.61217 C -0.10348 -0.61494 -0.10365 -0.61818 -0.10261 -0.62073 C -0.10191 -0.62258 -0.09966 -0.62234 -0.09879 -0.62419 C -0.09775 -0.62651 -0.09549 -0.63784 -0.0948 -0.64154 C -0.10018 -0.64871 -0.10573 -0.65657 -0.11303 -0.65888 C -0.11476 -0.6612 -0.11615 -0.6642 -0.11823 -0.66582 C -0.13438 -0.67762 -0.1158 -0.6575 -0.12987 -0.67091 C -0.13837 -0.67901 -0.12952 -0.67438 -0.13768 -0.67785 C -0.14462 -0.68386 -0.15139 -0.68964 -0.15973 -0.69172 C -0.16441 -0.69496 -0.1691 -0.69681 -0.17414 -0.69866 C -0.17587 -0.69936 -0.17935 -0.70051 -0.17935 -0.70051 L -0.23386 -0.71254 " pathEditMode="relative" ptsTypes="ffffffffffffffffffffffffffAA">
                                      <p:cBhvr>
                                        <p:cTn id="22" dur="3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66327E-6 C -0.11423 -0.07702 -0.2283 -0.1538 -0.26614 -0.26296 C -0.30399 -0.37211 -0.20816 -0.54672 -0.22726 -0.65588 C -0.24635 -0.76504 -0.36458 -0.87628 -0.38038 -0.9186 C -0.39618 -0.96092 -0.33542 -0.91837 -0.32205 -0.91004 " pathEditMode="relative" ptsTypes="aaaaA">
                                      <p:cBhvr>
                                        <p:cTn id="24" dur="4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7362E-19 7.12303E-7 C -0.0099 -0.01041 -0.02014 -0.02035 -0.02986 -0.03122 C -0.04219 -0.04486 -0.04184 -0.05157 -0.05833 -0.06059 C -0.07413 -0.08487 -0.05729 -0.0629 -0.07656 -0.07794 C -0.07865 -0.07956 -0.07969 -0.08302 -0.08177 -0.08487 C -0.09063 -0.09251 -0.10625 -0.1043 -0.11684 -0.10893 C -0.11806 -0.11008 -0.11962 -0.11101 -0.12066 -0.1124 C -0.1217 -0.11401 -0.12205 -0.11633 -0.12326 -0.11771 C -0.12517 -0.1198 -0.12778 -0.12072 -0.12986 -0.1228 C -0.14028 -0.13344 -0.15017 -0.14732 -0.15833 -0.16096 C -0.16094 -0.17091 -0.16858 -0.17969 -0.17396 -0.18686 C -0.17535 -0.18848 -0.17795 -0.19195 -0.17795 -0.19195 C -0.17934 -0.1982 -0.18698 -0.20768 -0.18698 -0.20768 C -0.19201 -0.22456 -0.18663 -0.2086 -0.1934 -0.22317 C -0.19514 -0.22687 -0.19531 -0.23173 -0.1974 -0.2352 C -0.19965 -0.23913 -0.20521 -0.2456 -0.20521 -0.2456 C -0.20868 -0.25509 -0.21198 -0.25809 -0.21563 -0.26642 C -0.21892 -0.27382 -0.21962 -0.28168 -0.22326 -0.28885 C -0.22257 -0.30227 -0.22309 -0.32585 -0.21563 -0.33742 C -0.21233 -0.34274 -0.21042 -0.3432 -0.20642 -0.34783 C -0.20122 -0.35384 -0.20156 -0.35754 -0.19479 -0.35985 C -0.18715 -0.36656 -0.19201 -0.36193 -0.18056 -0.37373 C -0.17934 -0.37488 -0.17934 -0.37812 -0.17795 -0.37881 C -0.17465 -0.38043 -0.17101 -0.37997 -0.16753 -0.38067 C -0.1658 -0.38922 -0.16302 -0.39362 -0.15833 -0.39963 C -0.15625 -0.40819 -0.15781 -0.41165 -0.15191 -0.41697 C -0.14948 -0.42692 -0.14497 -0.43524 -0.14149 -0.44449 C -0.14045 -0.44727 -0.14028 -0.45074 -0.13889 -0.45328 C -0.13576 -0.45883 -0.12865 -0.46855 -0.12465 -0.4741 C -0.1217 -0.48474 -0.10781 -0.50139 -0.1 -0.50856 C -0.09722 -0.51434 -0.09358 -0.5185 -0.0908 -0.52428 C -0.08924 -0.53076 -0.08594 -0.53492 -0.08438 -0.5414 C -0.08403 -0.54486 -0.08438 -0.54857 -0.08316 -0.5518 C -0.08247 -0.55365 -0.08003 -0.55342 -0.07917 -0.55527 C -0.07813 -0.55782 -0.07865 -0.56128 -0.07795 -0.56406 C -0.07743 -0.56591 -0.07604 -0.5673 -0.07535 -0.56915 C -0.07465 -0.57077 -0.07431 -0.57262 -0.07396 -0.57424 C -0.07083 -0.58696 -0.06875 -0.59921 -0.06354 -0.61078 C -0.06198 -0.62141 -0.06111 -0.6265 -0.05451 -0.63321 C -0.05226 -0.64177 -0.04931 -0.65171 -0.04549 -0.65911 C -0.04497 -0.66304 -0.04514 -0.66744 -0.0441 -0.67114 C -0.0434 -0.67391 -0.04132 -0.67553 -0.04028 -0.67807 C -0.03681 -0.6864 -0.03646 -0.69611 -0.03247 -0.70421 C -0.0309 -0.71161 -0.02465 -0.72479 -0.02465 -0.72479 C -0.02205 -0.73774 -0.01753 -0.74653 -0.01042 -0.75601 C -0.00729 -0.76758 -0.00226 -0.77336 0.00399 -0.78191 C 0.00521 -0.78376 0.00642 -0.78538 0.00781 -0.78723 C 0.0092 -0.78908 0.01181 -0.79232 0.01181 -0.79232 C 0.01649 -0.80504 0.03108 -0.82794 0.04167 -0.8321 C 0.04618 -0.83811 0.04861 -0.84158 0.05451 -0.84412 C 0.05955 -0.85268 0.06562 -0.85893 0.07153 -0.86679 C 0.07431 -0.87812 0.07031 -0.86656 0.07674 -0.87373 C 0.0783 -0.87558 0.07899 -0.87881 0.08056 -0.88067 C 0.0849 -0.88575 0.08958 -0.88645 0.09358 -0.89269 C 0.10486 -0.9105 0.08663 -0.88575 0.10521 -0.91004 C 0.1066 -0.91165 0.1092 -0.91512 0.1092 -0.91512 C 0.11111 -0.92322 0.11372 -0.92646 0.11823 -0.93247 C 0.11944 -0.94126 0.12222 -0.94889 0.12604 -0.95652 C 0.12882 -0.98427 0.12465 -0.95536 0.13125 -0.97733 C 0.13472 -0.9889 0.13333 -0.99722 0.14028 -1.00694 C 0.14271 -1.01549 0.14618 -1.02428 0.14931 -1.03284 C 0.14983 -1.03446 0.15 -1.03654 0.15069 -1.0377 C 0.15174 -1.04001 0.15451 -1.04325 0.15451 -1.04325 L 0.27274 -1.1228 " pathEditMode="relative" ptsTypes="ffffffffffffffffffffffffffffffffffffffffffffffffffffffffffffffAA">
                                      <p:cBhvr>
                                        <p:cTn id="26" dur="4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9" grpId="0" animBg="1"/>
      <p:bldP spid="20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56895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anose="05000000000000000000" pitchFamily="2" charset="2"/>
              <a:buChar char="§"/>
              <a:defRPr/>
            </a:pPr>
            <a:r>
              <a:rPr lang="uk-UA" sz="26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Решетняк</a:t>
            </a:r>
            <a:r>
              <a:rPr lang="uk-UA" sz="2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Олена Олександрівна</a:t>
            </a:r>
          </a:p>
          <a:p>
            <a:pPr algn="ctr">
              <a:buFont typeface="Wingdings" panose="05000000000000000000" pitchFamily="2" charset="2"/>
              <a:buChar char="§"/>
              <a:defRPr/>
            </a:pPr>
            <a:r>
              <a:rPr lang="uk-UA" sz="2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філологічних наук</a:t>
            </a:r>
          </a:p>
          <a:p>
            <a:pPr algn="ctr">
              <a:buFont typeface="Wingdings" panose="05000000000000000000" pitchFamily="2" charset="2"/>
              <a:buChar char="§"/>
              <a:defRPr/>
            </a:pPr>
            <a:r>
              <a:rPr lang="uk-UA" sz="2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доцент кафедри української мови та літератури</a:t>
            </a:r>
          </a:p>
          <a:p>
            <a:pPr algn="ctr"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http://www.slavdpu.dn.ua/images/stories/facultets/filfak/ukr/reshetnyak.jpg</a:t>
            </a:r>
            <a:endParaRPr lang="uk-UA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§"/>
              <a:defRPr/>
            </a:pPr>
            <a:r>
              <a:rPr lang="ru-RU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http://www.slavdpu.dn.ua/index.php/kafedra-ukrainskoi-movy-ta-literatury/sklad-kafedri</a:t>
            </a:r>
            <a:endParaRPr lang="ru-RU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reshetnyak.alena@ukr.net</a:t>
            </a:r>
            <a:endParaRPr lang="uk-UA" sz="2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en-US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http://</a:t>
            </a:r>
            <a:r>
              <a:rPr lang="en-US" sz="2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ddpu.edu.ua:9090/moodle/course/view.php?id=1638</a:t>
            </a:r>
            <a:endParaRPr lang="uk-UA" sz="2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Консультації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відбуватимуться </a:t>
            </a:r>
          </a:p>
          <a:p>
            <a:pPr algn="ctr">
              <a:lnSpc>
                <a:spcPct val="150000"/>
              </a:lnSpc>
              <a:defRPr/>
            </a:pP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щовівторка </a:t>
            </a:r>
            <a:r>
              <a:rPr lang="uk-UA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щотижня з 12.30 до 14.30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035" y="5229200"/>
            <a:ext cx="2419350" cy="18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Tm="8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im7-tub-ua.yandex.net/i?id=70918605-23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1358" y="5834025"/>
            <a:ext cx="1017265" cy="1068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Прямоугольник 1"/>
          <p:cNvSpPr/>
          <p:nvPr/>
        </p:nvSpPr>
        <p:spPr>
          <a:xfrm>
            <a:off x="107503" y="260648"/>
            <a:ext cx="8784976" cy="60809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Навчальна дисципліна «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Українське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документознавство» є важливим компонентом у системі професійної підготовки майбутніх фахівців. У повсякденній діяльності будь-якої організації складаються документи, основне призначення яких – зафіксувати й передати інформацію, необхідну для здійснення управлінських функцій. Саме документи забезпечують їх реалізацію, у них визначаються плани діяльності установи, фіксуються облікові й звітні показники та інша інформація. Завдяки документам відбуваються процеси систематизації управлінської інформації та контролю за виконанням управлінських рішень, визначаються форми й терміни зберігання задокументованої інформації, що значно впливає на ефективність управління загалом. Саме на вивчення правил укладання </a:t>
            </a:r>
            <a:r>
              <a:rPr lang="uk-UA" sz="2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документів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розрахована ця вибіркова дисципліна.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Курс побудовано відповідно до сучасних концепцій викладання документознавства. У ньому розглянуто основні теоретичні питання документування, морфології та синтаксису, особливості укладання текстів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використання формул мовленнєвого етикету в писемному діловому спілкуванні.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990107"/>
      </p:ext>
    </p:extLst>
  </p:cSld>
  <p:clrMapOvr>
    <a:masterClrMapping/>
  </p:clrMapOvr>
  <p:transition spd="slow" advTm="8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0"/>
            <a:ext cx="838944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fontAlgn="base" hangingPunct="0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Метою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курсу є ознайомити студентів з правилами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документування, навчити укладати й редагувати тексти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урахуванням вимог ділової української мови, а також виробити в них навички лінгвістичного аналізу тексту документа.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Окреслена мета передбачає розв’язання таких 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uk-UA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сформувати у студентів усвідомлення правил оформлення й укладання текстів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згідно з вимогами ділової української мови, а також виробити практичні навички укладання та редагування текстів з дотриманням норм офіційно-ділового стилю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Опанувавши дисципліну, студент повинен буде 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вміти</a:t>
            </a:r>
            <a:r>
              <a:rPr lang="uk-UA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укладати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дотримуючись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нормативних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ділової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української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функціонального стилю, а відтак відповідних лексичних засобів вираження думки, вимог до тексту конкретного документа, основних і додаткових елементів тексту, зв’язків між одиницями тексту; дотримуватися відповідних стандартів щодо </a:t>
            </a:r>
            <a:r>
              <a:rPr lang="uk-UA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документотворення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не припускатися помилок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uk-UA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укладаючи текст управлінського документа, а також знаходити й виправляти мовні огріхи; користуватися під час опанування дисципліною відповідними словниками й довідковою літературою.</a:t>
            </a: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http://im3-tub-ua.yandex.net/i?id=5006852-19-72&amp;n=2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5373216"/>
            <a:ext cx="1774427" cy="14847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71377858"/>
      </p:ext>
    </p:extLst>
  </p:cSld>
  <p:clrMapOvr>
    <a:masterClrMapping/>
  </p:clrMapOvr>
  <p:transition spd="slow" advTm="20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Дуга 14"/>
          <p:cNvSpPr/>
          <p:nvPr/>
        </p:nvSpPr>
        <p:spPr>
          <a:xfrm rot="10800000">
            <a:off x="8246852" y="6390764"/>
            <a:ext cx="427160" cy="409247"/>
          </a:xfrm>
          <a:prstGeom prst="arc">
            <a:avLst>
              <a:gd name="adj1" fmla="val 7203785"/>
              <a:gd name="adj2" fmla="val 3468015"/>
            </a:avLst>
          </a:prstGeom>
          <a:ln>
            <a:solidFill>
              <a:schemeClr val="bg2">
                <a:lumMod val="75000"/>
              </a:schemeClr>
            </a:solidFill>
          </a:ln>
          <a:effectLst>
            <a:glow rad="25400">
              <a:schemeClr val="bg2">
                <a:lumMod val="75000"/>
                <a:alpha val="50000"/>
              </a:schemeClr>
            </a:glow>
            <a:outerShdw blurRad="40005" dist="22984" dir="5400000" rotWithShape="0">
              <a:srgbClr val="000000">
                <a:alpha val="45000"/>
              </a:srgbClr>
            </a:outerShdw>
          </a:effectLst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5" y="4397127"/>
            <a:ext cx="3674715" cy="24498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extBox 1"/>
          <p:cNvSpPr txBox="1"/>
          <p:nvPr/>
        </p:nvSpPr>
        <p:spPr>
          <a:xfrm>
            <a:off x="323528" y="404664"/>
            <a:ext cx="849694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62050" indent="-1162050"/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1.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українського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документознавства. Головні напрями наукових досліджень.</a:t>
            </a:r>
          </a:p>
          <a:p>
            <a:pPr marL="1162050" indent="-1162050"/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2.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62050" indent="-1162050"/>
            <a:r>
              <a:rPr lang="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3. </a:t>
            </a:r>
            <a:r>
              <a:rPr lang="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укладання </a:t>
            </a:r>
            <a:r>
              <a:rPr lang="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різного типу.</a:t>
            </a:r>
          </a:p>
          <a:p>
            <a:pPr marL="1162050" indent="-1162050"/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4.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Уніфікація та стандартизація управлінської документації.</a:t>
            </a:r>
          </a:p>
          <a:p>
            <a:pPr marL="1162050" indent="-1162050"/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5.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документацією за кордоном.</a:t>
            </a:r>
          </a:p>
          <a:p>
            <a:pPr marL="1162050" indent="-1162050"/>
            <a:r>
              <a:rPr lang="uk-U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6. </a:t>
            </a:r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Порівняльна характеристика правил укладання управлінської документації різних країн.</a:t>
            </a:r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67222"/>
      </p:ext>
    </p:extLst>
  </p:cSld>
  <p:clrMapOvr>
    <a:masterClrMapping/>
  </p:clrMapOvr>
  <p:transition spd="slow" advTm="10000"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2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1177</TotalTime>
  <Words>341</Words>
  <Application>Microsoft Office PowerPoint</Application>
  <PresentationFormat>Экран (4:3)</PresentationFormat>
  <Paragraphs>28</Paragraphs>
  <Slides>5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Calibri</vt:lpstr>
      <vt:lpstr>Georgia</vt:lpstr>
      <vt:lpstr>Times New Roman</vt:lpstr>
      <vt:lpstr>Trebuchet MS</vt:lpstr>
      <vt:lpstr>Wingdings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Звіт циклової комісії  електротехнічних   дисциплін за 2011-2012 навчальний рік</dc:title>
  <dc:creator>Tatyana</dc:creator>
  <cp:lastModifiedBy>Валентина Валентина</cp:lastModifiedBy>
  <cp:revision>102</cp:revision>
  <dcterms:created xsi:type="dcterms:W3CDTF">2012-06-12T16:25:56Z</dcterms:created>
  <dcterms:modified xsi:type="dcterms:W3CDTF">2021-06-10T11:04:11Z</dcterms:modified>
</cp:coreProperties>
</file>