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C143C"/>
    <a:srgbClr val="1F0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shetnyak.alena@ukr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ddpu.edu.ua:9090/moodle/course/view.php?id=2069" TargetMode="External"/><Relationship Id="rId4" Type="http://schemas.openxmlformats.org/officeDocument/2006/relationships/hyperlink" Target="http://www.slavdpu.dn.ua/index.php/kafedra-ukrainskoi-movy-ta-literatury/sklad-kafedr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0" y="416088"/>
            <a:ext cx="3635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 </a:t>
            </a: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дисципліни </a:t>
            </a:r>
          </a:p>
          <a:p>
            <a:pPr lvl="0" algn="ctr"/>
            <a:r>
              <a:rPr lang="uk-UA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“Стилістика</a:t>
            </a:r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культура офісної </a:t>
            </a:r>
            <a:r>
              <a:rPr lang="uk-UA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документації”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rgbClr val="DC14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0"/>
            <a:ext cx="57961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defTabSz="719138" eaLnBrk="0" fontAlgn="base" hangingPunct="0">
              <a:spcBef>
                <a:spcPct val="0"/>
              </a:spcBef>
              <a:spcAft>
                <a:spcPct val="0"/>
              </a:spcAft>
              <a:tabLst>
                <a:tab pos="3592513" algn="l"/>
              </a:tabLst>
            </a:pPr>
            <a:r>
              <a:rPr lang="uk-UA" sz="2800" b="1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Факультет            </a:t>
            </a:r>
            <a:r>
              <a:rPr lang="uk-UA" sz="2800" b="1" u="sng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філологічний</a:t>
            </a:r>
            <a:r>
              <a:rPr lang="uk-UA" sz="28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1968500" lvl="0" indent="-1874838" defTabSz="895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Кафедра             </a:t>
            </a:r>
            <a:r>
              <a:rPr lang="uk-UA" sz="2800" b="1" u="sng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української </a:t>
            </a:r>
            <a:r>
              <a:rPr lang="uk-UA" sz="2800" b="1" u="sng" dirty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мови та літератури</a:t>
            </a:r>
            <a:endParaRPr lang="ru-RU" sz="2800" b="1" u="sng" dirty="0">
              <a:solidFill>
                <a:srgbClr val="0033CC"/>
              </a:solidFill>
              <a:latin typeface="Sylfaen" pitchFamily="18" charset="0"/>
              <a:cs typeface="Times New Roman" pitchFamily="18" charset="0"/>
            </a:endParaRPr>
          </a:p>
          <a:p>
            <a:pPr marL="625475" indent="-6254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  Спеціальність </a:t>
            </a:r>
            <a:r>
              <a:rPr lang="uk-UA" sz="2800" b="1" u="sng" dirty="0">
                <a:solidFill>
                  <a:srgbClr val="0033CC"/>
                </a:solidFill>
                <a:latin typeface="Sylfaen" pitchFamily="18" charset="0"/>
                <a:cs typeface="Times New Roman" pitchFamily="18" charset="0"/>
              </a:rPr>
              <a:t>014. Середня освіта (Українська мова і література)</a:t>
            </a:r>
            <a:endParaRPr lang="ru-RU" sz="2800" b="1" dirty="0">
              <a:solidFill>
                <a:srgbClr val="0033CC"/>
              </a:solidFill>
              <a:latin typeface="Sylfaen" pitchFamily="18" charset="0"/>
              <a:cs typeface="Times New Roman" pitchFamily="18" charset="0"/>
            </a:endParaRPr>
          </a:p>
          <a:p>
            <a:pPr marL="177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uk-UA" sz="2800" b="1" dirty="0" smtClean="0">
              <a:solidFill>
                <a:srgbClr val="0033CC"/>
              </a:solidFill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177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uk-UA" sz="28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освітня </a:t>
            </a:r>
            <a:r>
              <a:rPr lang="uk-UA" sz="2800" b="1" dirty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програма </a:t>
            </a:r>
            <a:r>
              <a:rPr lang="uk-UA" sz="2800" b="1" u="sng" dirty="0" smtClean="0">
                <a:solidFill>
                  <a:srgbClr val="0033CC"/>
                </a:solidFill>
                <a:latin typeface="Sylfaen" pitchFamily="18" charset="0"/>
                <a:cs typeface="Times New Roman" pitchFamily="18" charset="0"/>
              </a:rPr>
              <a:t>Середня </a:t>
            </a:r>
            <a:r>
              <a:rPr lang="uk-UA" sz="2800" b="1" u="sng" dirty="0">
                <a:solidFill>
                  <a:srgbClr val="0033CC"/>
                </a:solidFill>
                <a:latin typeface="Sylfaen" pitchFamily="18" charset="0"/>
                <a:cs typeface="Times New Roman" pitchFamily="18" charset="0"/>
              </a:rPr>
              <a:t>освіта (Українська мова і література)</a:t>
            </a:r>
            <a:r>
              <a:rPr lang="uk-UA" sz="2800" b="1" dirty="0">
                <a:solidFill>
                  <a:srgbClr val="0033CC"/>
                </a:solidFill>
                <a:latin typeface="Sylfae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33CC"/>
              </a:solidFill>
              <a:latin typeface="Sylfaen" pitchFamily="18" charset="0"/>
              <a:cs typeface="Times New Roman" pitchFamily="18" charset="0"/>
            </a:endParaRPr>
          </a:p>
          <a:p>
            <a:pPr marL="177800">
              <a:buFont typeface="Arial" panose="020B0604020202020204" pitchFamily="34" charset="0"/>
              <a:buChar char="•"/>
            </a:pPr>
            <a:r>
              <a:rPr lang="uk-UA" sz="2800" b="1" dirty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рівень вищої освіти </a:t>
            </a:r>
            <a:r>
              <a:rPr lang="uk-UA" sz="2800" b="1" u="sng" dirty="0">
                <a:solidFill>
                  <a:srgbClr val="0033CC"/>
                </a:solidFill>
                <a:latin typeface="Sylfaen" pitchFamily="18" charset="0"/>
                <a:cs typeface="Times New Roman" pitchFamily="18" charset="0"/>
              </a:rPr>
              <a:t>підготовки здобувачів другого (магістерського) рівня вищої освіти</a:t>
            </a:r>
            <a:endParaRPr lang="ru-RU" sz="2800" b="1" u="sng" dirty="0">
              <a:solidFill>
                <a:srgbClr val="0033CC"/>
              </a:solidFill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Презентації вибіркових дисциплін Колган\omega_artak_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88009" y="1826278"/>
            <a:ext cx="32758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Викладач: </a:t>
            </a:r>
          </a:p>
          <a:p>
            <a:r>
              <a:rPr lang="uk-UA" sz="24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400" b="1" u="sng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Решетняк</a:t>
            </a:r>
            <a:r>
              <a:rPr lang="uk-UA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</a:p>
          <a:p>
            <a:r>
              <a:rPr lang="uk-UA" sz="24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Олена Олександрівна</a:t>
            </a:r>
            <a:r>
              <a:rPr lang="uk-UA" sz="20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uk-UA" sz="20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uk-UA" sz="20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філологічних наук, </a:t>
            </a:r>
            <a:r>
              <a:rPr lang="uk-UA" sz="20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endParaRPr lang="uk-UA" sz="2000" b="1" u="sng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928802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ln/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E-mail</a:t>
            </a:r>
            <a:r>
              <a:rPr lang="uk-UA" sz="2400" b="1" dirty="0" smtClean="0">
                <a:ln/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hlinkClick r:id="rId3"/>
              </a:rPr>
              <a:t>reshetnyak.alena@ukr.net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14290"/>
            <a:ext cx="421220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n/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     </a:t>
            </a:r>
            <a:r>
              <a:rPr lang="uk-UA" sz="2400" b="1" dirty="0" err="1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Профайл</a:t>
            </a:r>
            <a:r>
              <a:rPr lang="uk-UA" sz="24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 викладача: </a:t>
            </a:r>
            <a:r>
              <a:rPr lang="ru-RU" sz="2400" dirty="0">
                <a:hlinkClick r:id="rId4"/>
              </a:rPr>
              <a:t>http://www.slavdpu.dn.ua/index.php/kafedra-ukrainskoi-movy-ta-literatury/sklad-kafedri</a:t>
            </a:r>
            <a:endParaRPr lang="ru-RU" sz="2400" dirty="0"/>
          </a:p>
          <a:p>
            <a:endParaRPr lang="uk-UA" sz="2400" b="1" dirty="0" smtClean="0">
              <a:ln/>
              <a:latin typeface="Sylfaen" pitchFamily="18" charset="0"/>
              <a:cs typeface="Times New Roman" pitchFamily="18" charset="0"/>
            </a:endParaRPr>
          </a:p>
          <a:p>
            <a:endParaRPr lang="ru-RU" sz="3200" b="1" dirty="0">
              <a:ln/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4011492"/>
            <a:ext cx="53285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b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ln/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n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uk-UA" sz="2400" b="1" dirty="0" err="1">
                <a:ln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торінка</a:t>
            </a:r>
            <a:r>
              <a:rPr lang="uk-UA" sz="2400" b="1" dirty="0">
                <a:ln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курсу </a:t>
            </a:r>
            <a:r>
              <a:rPr lang="uk-UA" sz="2400" b="1" dirty="0" smtClean="0">
                <a:ln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в</a:t>
            </a:r>
            <a:endParaRPr lang="pl-PL" sz="2400" b="1" u="sng" dirty="0" smtClean="0">
              <a:ln/>
              <a:solidFill>
                <a:srgbClr val="0033CC"/>
              </a:solidFill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pl-PL" sz="2400" b="1" dirty="0">
                <a:ln/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pl-PL" sz="2400" b="1" dirty="0" smtClean="0">
                <a:ln/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ddpu.edu.ua:9090/moodle/course/view.php?id=2069</a:t>
            </a:r>
            <a:endParaRPr lang="" sz="2400" b="1" dirty="0" smtClean="0">
              <a:ln/>
              <a:solidFill>
                <a:srgbClr val="0033CC"/>
              </a:solidFill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n/>
                <a:latin typeface="Sylfaen" pitchFamily="18" charset="0"/>
                <a:cs typeface="Times New Roman" pitchFamily="18" charset="0"/>
              </a:rPr>
              <a:t>Розклад </a:t>
            </a:r>
            <a:r>
              <a:rPr lang="uk-UA" sz="2400" b="1" dirty="0">
                <a:ln/>
                <a:latin typeface="Sylfaen" pitchFamily="18" charset="0"/>
                <a:cs typeface="Times New Roman" pitchFamily="18" charset="0"/>
              </a:rPr>
              <a:t>консультацій: </a:t>
            </a:r>
            <a:r>
              <a:rPr lang="" sz="2400" b="1" dirty="0" smtClean="0">
                <a:ln/>
                <a:latin typeface="Sylfaen" pitchFamily="18" charset="0"/>
                <a:cs typeface="Times New Roman" pitchFamily="18" charset="0"/>
              </a:rPr>
              <a:t>щов</a:t>
            </a:r>
            <a:r>
              <a:rPr lang="uk-UA" sz="2400" b="1" dirty="0" smtClean="0">
                <a:ln/>
                <a:latin typeface="Sylfaen" pitchFamily="18" charset="0"/>
                <a:cs typeface="Times New Roman" pitchFamily="18" charset="0"/>
              </a:rPr>
              <a:t>і</a:t>
            </a:r>
            <a:r>
              <a:rPr lang="" sz="2400" b="1" dirty="0" smtClean="0">
                <a:ln/>
                <a:latin typeface="Sylfaen" pitchFamily="18" charset="0"/>
                <a:cs typeface="Times New Roman" pitchFamily="18" charset="0"/>
              </a:rPr>
              <a:t>вторка</a:t>
            </a:r>
            <a:r>
              <a:rPr lang="uk-UA" sz="2400" b="1" dirty="0" smtClean="0">
                <a:ln/>
                <a:latin typeface="Sylfaen" pitchFamily="18" charset="0"/>
                <a:cs typeface="Times New Roman" pitchFamily="18" charset="0"/>
              </a:rPr>
              <a:t> щотижня упродовж семестру</a:t>
            </a:r>
            <a:endParaRPr lang="pl-PL" sz="2400" b="1" dirty="0">
              <a:ln/>
              <a:latin typeface="Sylfaen" pitchFamily="18" charset="0"/>
              <a:cs typeface="Times New Roman" pitchFamily="18" charset="0"/>
            </a:endParaRPr>
          </a:p>
          <a:p>
            <a:endParaRPr lang="ru-RU" sz="32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3810">
            <a:off x="268151" y="56812"/>
            <a:ext cx="1507035" cy="2269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Елена\Desktop\Презентації вибіркових дисциплін Колган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2976" y="142852"/>
            <a:ext cx="65958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Анотація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дисципліни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Стилістика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та культура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офісної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документації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643050"/>
            <a:ext cx="87868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Предметом курсу 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є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ознайомлення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з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призначенням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класифікацією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документів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вимогами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до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складання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й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оформлення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різних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видів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документів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;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формування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таких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практичних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навичок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як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адресування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підпис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датування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затвердження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погодження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документа;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оформлення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управлінської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організаційної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розпорядчої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,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довідково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-                                                       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інформаційної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документації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; </a:t>
            </a:r>
          </a:p>
          <a:p>
            <a:pPr algn="r"/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підвищення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загальномовного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рівня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майбутніх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фахівців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; </a:t>
            </a:r>
          </a:p>
          <a:p>
            <a:pPr algn="r"/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формування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практичних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навичок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ділового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усного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й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писемного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спілкування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в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колективі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;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засвоєння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мовних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стереотипів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комунікацій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.</a:t>
            </a:r>
          </a:p>
          <a:p>
            <a:pPr algn="r"/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        </a:t>
            </a:r>
            <a:r>
              <a:rPr lang="ru-RU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Міждисциплінарні</a:t>
            </a:r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 </a:t>
            </a:r>
            <a:r>
              <a:rPr lang="ru-RU" sz="2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зв’язки</a:t>
            </a:r>
            <a:r>
              <a:rPr lang="ru-RU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: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lfaen" pitchFamily="18" charset="0"/>
              </a:rPr>
              <a:t> </a:t>
            </a:r>
          </a:p>
          <a:p>
            <a:pPr algn="r"/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«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Сучасна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українська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літературна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мова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», «Культура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української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мови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», «Риторика», «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Стилістика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b="1" dirty="0" err="1" smtClean="0">
                <a:solidFill>
                  <a:srgbClr val="0033CC"/>
                </a:solidFill>
                <a:latin typeface="Sylfaen" pitchFamily="18" charset="0"/>
              </a:rPr>
              <a:t>української</a:t>
            </a:r>
            <a:r>
              <a:rPr lang="ru-RU" sz="2200" b="1" dirty="0" smtClean="0">
                <a:solidFill>
                  <a:srgbClr val="0033CC"/>
                </a:solidFill>
                <a:latin typeface="Sylfaen" pitchFamily="18" charset="0"/>
              </a:rPr>
              <a:t> </a:t>
            </a:r>
            <a:r>
              <a:rPr lang="ru-RU" sz="2200" dirty="0" err="1" smtClean="0">
                <a:solidFill>
                  <a:srgbClr val="0033CC"/>
                </a:solidFill>
                <a:latin typeface="Sylfaen" pitchFamily="18" charset="0"/>
              </a:rPr>
              <a:t>мови</a:t>
            </a:r>
            <a:r>
              <a:rPr lang="ru-RU" sz="2200" dirty="0" smtClean="0">
                <a:solidFill>
                  <a:srgbClr val="0033CC"/>
                </a:solidFill>
                <a:latin typeface="Sylfaen" pitchFamily="18" charset="0"/>
              </a:rPr>
              <a:t>».</a:t>
            </a:r>
            <a:endParaRPr lang="ru-RU" sz="2200" dirty="0">
              <a:solidFill>
                <a:srgbClr val="0033CC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Елена\Desktop\Презентації вибіркових дисциплін Колган\46951778-vestíbulo-recepción-con-relojes-y-lugares-de-trabajo-en-una-oficina-moderna-del-desván-espacio-abierto-br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5720" y="0"/>
            <a:ext cx="871540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uk-UA" sz="21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</a:t>
            </a:r>
            <a:r>
              <a:rPr kumimoji="0" lang="uk-UA" sz="2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курсу – </a:t>
            </a:r>
          </a:p>
          <a:p>
            <a:pPr algn="ctr"/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набуття знань зі стилістики й культури діловодства, особливостей створення</a:t>
            </a:r>
            <a:r>
              <a:rPr kumimoji="0" lang="uk-UA" sz="21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й оформлення ділової документації.  </a:t>
            </a:r>
            <a:r>
              <a:rPr lang="uk-UA" sz="2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sz="2100" b="1" dirty="0" smtClean="0">
                <a:latin typeface="Times New Roman" pitchFamily="18" charset="0"/>
                <a:cs typeface="Times New Roman" pitchFamily="18" charset="0"/>
              </a:rPr>
              <a:t>курсу 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uk-UA" sz="2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набуття студентами</a:t>
            </a:r>
            <a:r>
              <a:rPr kumimoji="0" lang="uk-UA" sz="21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1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1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1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загальні: </a:t>
            </a: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здатність спілкуватися державною мовою;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здатність застосовувати знання в практичних ситуаціях;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навички використання інформаційних і комунікаційних технологій;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1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фахові: </a:t>
            </a: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здатність адекватно використовувати мовні ресурси, демонструвати сформовану мовну й мовленнєву компетенції в процесі фахової та міжособистісної комунікації,;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1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здатність використовувати когнітивно-дискурсивні вміння, спрямовані на сприйняття й породження зв’язних монологічних і діалогічних текстів в усній і письмової формах</a:t>
            </a:r>
            <a:r>
              <a:rPr kumimoji="0" lang="uk-UA" sz="21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тощо.</a:t>
            </a:r>
          </a:p>
          <a:p>
            <a:pPr algn="ctr"/>
            <a:r>
              <a:rPr lang="uk-UA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  <a:endPara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Tx/>
              <a:buChar char="-"/>
            </a:pPr>
            <a:r>
              <a:rPr lang="uk-UA" sz="21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володіння</a:t>
            </a:r>
            <a:r>
              <a:rPr lang="uk-UA" sz="2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комунікативною компетентністю (лінгвістичний, соціокультурний, прагматичний компоненти відповідно до загальноєвропейських рекомендацій із мовної освіти);</a:t>
            </a:r>
          </a:p>
          <a:p>
            <a:pPr lvl="0" algn="just"/>
            <a:r>
              <a:rPr lang="uk-UA" sz="21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 здатність</a:t>
            </a:r>
            <a:r>
              <a:rPr lang="uk-UA" sz="2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створювати й редагувати тексти фахового змісту.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Елена\Desktop\Презентації вибіркових дисциплін Колган\шка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1" y="294656"/>
            <a:ext cx="65381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Інформаційний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обсяг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навчальної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дисципліни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Стилістика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та культура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офісної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документації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643314"/>
            <a:ext cx="35608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36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anose="02020603050405020304" pitchFamily="18" charset="0"/>
              </a:rPr>
              <a:t>Тема 1. Стилі української мови. 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36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anose="02020603050405020304" pitchFamily="18" charset="0"/>
              </a:rPr>
              <a:t>Офіційно-діловий стиль.</a:t>
            </a:r>
            <a:endParaRPr lang="ru-RU" altLang="zh-CN" sz="3600" b="1" dirty="0" smtClean="0">
              <a:solidFill>
                <a:srgbClr val="0033CC"/>
              </a:solidFill>
              <a:latin typeface="Sylfae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3114" y="2714620"/>
            <a:ext cx="35608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36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anose="02020603050405020304" pitchFamily="18" charset="0"/>
              </a:rPr>
              <a:t>Тема 2. Морфологічні норми ділового спілкування. Синтаксичні норми ділового спілкування. </a:t>
            </a:r>
            <a:endParaRPr lang="ru-RU" altLang="zh-CN" sz="3600" b="1" dirty="0">
              <a:solidFill>
                <a:srgbClr val="0033CC"/>
              </a:solidFill>
              <a:latin typeface="Sylfaen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0"/>
            <a:ext cx="2500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zh-CN" sz="3600" b="1" dirty="0" smtClean="0">
                <a:solidFill>
                  <a:srgbClr val="0033CC"/>
                </a:solidFill>
                <a:latin typeface="Sylfaen" pitchFamily="18" charset="0"/>
                <a:ea typeface="Times New Roman" pitchFamily="18" charset="0"/>
                <a:cs typeface="Times New Roman" panose="02020603050405020304" pitchFamily="18" charset="0"/>
              </a:rPr>
              <a:t>Тема 3. Культура ділового мовлення</a:t>
            </a:r>
            <a:r>
              <a:rPr lang="uk-UA" altLang="zh-CN" sz="3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endParaRPr lang="ru-RU" altLang="zh-CN" sz="3600" b="1" dirty="0">
              <a:solidFill>
                <a:srgbClr val="0033CC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Елена\Desktop\Презентації вибіркових дисциплін Колган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642918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latin typeface="Sylfaen" pitchFamily="18" charset="0"/>
              </a:rPr>
              <a:t>До зустрічі! </a:t>
            </a:r>
            <a:endParaRPr lang="ru-RU" sz="4400" dirty="0"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236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Sylfaen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Олена Колган</dc:creator>
  <cp:lastModifiedBy>Валентина Валентина</cp:lastModifiedBy>
  <cp:revision>45</cp:revision>
  <dcterms:created xsi:type="dcterms:W3CDTF">2020-11-26T12:59:35Z</dcterms:created>
  <dcterms:modified xsi:type="dcterms:W3CDTF">2021-06-11T12:10:23Z</dcterms:modified>
</cp:coreProperties>
</file>